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84" r:id="rId4"/>
    <p:sldId id="285" r:id="rId5"/>
    <p:sldId id="286" r:id="rId6"/>
    <p:sldId id="287" r:id="rId7"/>
    <p:sldId id="288" r:id="rId8"/>
    <p:sldId id="289" r:id="rId9"/>
    <p:sldId id="290" r:id="rId10"/>
    <p:sldId id="291" r:id="rId11"/>
    <p:sldId id="292" r:id="rId12"/>
    <p:sldId id="293" r:id="rId13"/>
    <p:sldId id="295" r:id="rId14"/>
    <p:sldId id="294"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39B"/>
    <a:srgbClr val="003399"/>
    <a:srgbClr val="FF9900"/>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3142" autoAdjust="0"/>
  </p:normalViewPr>
  <p:slideViewPr>
    <p:cSldViewPr>
      <p:cViewPr varScale="1">
        <p:scale>
          <a:sx n="39" d="100"/>
          <a:sy n="39" d="100"/>
        </p:scale>
        <p:origin x="2286" y="54"/>
      </p:cViewPr>
      <p:guideLst>
        <p:guide orient="horz" pos="2160"/>
        <p:guide pos="2880"/>
      </p:guideLst>
    </p:cSldViewPr>
  </p:slideViewPr>
  <p:notesTextViewPr>
    <p:cViewPr>
      <p:scale>
        <a:sx n="100" d="100"/>
        <a:sy n="100" d="100"/>
      </p:scale>
      <p:origin x="0" y="0"/>
    </p:cViewPr>
  </p:notesTextViewPr>
  <p:notesViewPr>
    <p:cSldViewPr>
      <p:cViewPr varScale="1">
        <p:scale>
          <a:sx n="73" d="100"/>
          <a:sy n="73" d="100"/>
        </p:scale>
        <p:origin x="-2748"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3B62AF2-04CD-49E9-9B89-76C121A93237}" type="datetimeFigureOut">
              <a:rPr lang="en-US" smtClean="0"/>
              <a:pPr/>
              <a:t>9/9/2014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F514FD7-549C-4663-BD3C-963B87349646}" type="slidenum">
              <a:rPr lang="en-US" smtClean="0"/>
              <a:pPr/>
              <a:t>‹#›</a:t>
            </a:fld>
            <a:endParaRPr lang="en-US"/>
          </a:p>
        </p:txBody>
      </p:sp>
    </p:spTree>
    <p:extLst>
      <p:ext uri="{BB962C8B-B14F-4D97-AF65-F5344CB8AC3E}">
        <p14:creationId xmlns:p14="http://schemas.microsoft.com/office/powerpoint/2010/main" val="21040433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514FD7-549C-4663-BD3C-963B87349646}" type="slidenum">
              <a:rPr lang="en-US" smtClean="0"/>
              <a:pPr/>
              <a:t>1</a:t>
            </a:fld>
            <a:endParaRPr lang="en-US"/>
          </a:p>
        </p:txBody>
      </p:sp>
    </p:spTree>
    <p:extLst>
      <p:ext uri="{BB962C8B-B14F-4D97-AF65-F5344CB8AC3E}">
        <p14:creationId xmlns:p14="http://schemas.microsoft.com/office/powerpoint/2010/main" val="29993765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514FD7-549C-4663-BD3C-963B87349646}" type="slidenum">
              <a:rPr lang="en-US" smtClean="0"/>
              <a:pPr/>
              <a:t>2</a:t>
            </a:fld>
            <a:endParaRPr lang="en-US"/>
          </a:p>
        </p:txBody>
      </p:sp>
    </p:spTree>
    <p:extLst>
      <p:ext uri="{BB962C8B-B14F-4D97-AF65-F5344CB8AC3E}">
        <p14:creationId xmlns:p14="http://schemas.microsoft.com/office/powerpoint/2010/main" val="38325955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514FD7-549C-4663-BD3C-963B87349646}" type="slidenum">
              <a:rPr lang="en-US" smtClean="0"/>
              <a:pPr/>
              <a:t>14</a:t>
            </a:fld>
            <a:endParaRPr lang="en-US"/>
          </a:p>
        </p:txBody>
      </p:sp>
    </p:spTree>
    <p:extLst>
      <p:ext uri="{BB962C8B-B14F-4D97-AF65-F5344CB8AC3E}">
        <p14:creationId xmlns:p14="http://schemas.microsoft.com/office/powerpoint/2010/main" val="11922158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lgn="ctr">
              <a:defRPr>
                <a:solidFill>
                  <a:srgbClr val="003399"/>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58F87FF-4188-4B0C-BF9B-376AC5A95A05}" type="datetimeFigureOut">
              <a:rPr lang="en-US" smtClean="0"/>
              <a:pPr/>
              <a:t>9/9/2014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553200" y="6356350"/>
            <a:ext cx="1676400" cy="365125"/>
          </a:xfrm>
        </p:spPr>
        <p:txBody>
          <a:bodyPr/>
          <a:lstStyle/>
          <a:p>
            <a:fld id="{CC7F1BE8-C046-4961-8E29-6952A8DB125A}" type="slidenum">
              <a:rPr lang="en-US" smtClean="0"/>
              <a:pPr/>
              <a:t>‹#›</a:t>
            </a:fld>
            <a:endParaRPr lang="en-US" dirty="0"/>
          </a:p>
        </p:txBody>
      </p:sp>
      <p:pic>
        <p:nvPicPr>
          <p:cNvPr id="10" name="Picture 9" descr="cipe website header.png"/>
          <p:cNvPicPr>
            <a:picLocks noChangeAspect="1"/>
          </p:cNvPicPr>
          <p:nvPr userDrawn="1"/>
        </p:nvPicPr>
        <p:blipFill>
          <a:blip r:embed="rId2" cstate="print"/>
          <a:stretch>
            <a:fillRect/>
          </a:stretch>
        </p:blipFill>
        <p:spPr>
          <a:xfrm>
            <a:off x="0" y="304800"/>
            <a:ext cx="8915400" cy="1766416"/>
          </a:xfrm>
          <a:prstGeom prst="rect">
            <a:avLst/>
          </a:prstGeom>
        </p:spPr>
      </p:pic>
      <p:sp>
        <p:nvSpPr>
          <p:cNvPr id="11" name="Rectangle 10"/>
          <p:cNvSpPr/>
          <p:nvPr userDrawn="1"/>
        </p:nvSpPr>
        <p:spPr>
          <a:xfrm>
            <a:off x="8915400" y="990600"/>
            <a:ext cx="228600" cy="914400"/>
          </a:xfrm>
          <a:prstGeom prst="rect">
            <a:avLst/>
          </a:prstGeom>
          <a:solidFill>
            <a:schemeClr val="bg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spcAft>
                <a:spcPts val="600"/>
              </a:spcAft>
              <a:defRPr/>
            </a:lvl1pPr>
            <a:lvl2pPr>
              <a:spcAft>
                <a:spcPts val="600"/>
              </a:spcAft>
              <a:defRPr/>
            </a:lvl2pPr>
            <a:lvl3pPr>
              <a:spcAft>
                <a:spcPts val="600"/>
              </a:spcAft>
              <a:defRPr/>
            </a:lvl3pPr>
            <a:lvl4pPr>
              <a:spcAft>
                <a:spcPts val="600"/>
              </a:spcAft>
              <a:defRPr/>
            </a:lvl4pPr>
            <a:lvl5pPr>
              <a:spcAft>
                <a:spcPts val="600"/>
              </a:spcAf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58F87FF-4188-4B0C-BF9B-376AC5A95A05}" type="datetimeFigureOut">
              <a:rPr lang="en-US" smtClean="0"/>
              <a:pPr/>
              <a:t>9/9/2014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F1BE8-C046-4961-8E29-6952A8DB125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8F87FF-4188-4B0C-BF9B-376AC5A95A05}" type="datetimeFigureOut">
              <a:rPr lang="en-US" smtClean="0"/>
              <a:pPr/>
              <a:t>9/9/2014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F1BE8-C046-4961-8E29-6952A8DB125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58F87FF-4188-4B0C-BF9B-376AC5A95A05}" type="datetimeFigureOut">
              <a:rPr lang="en-US" smtClean="0"/>
              <a:pPr/>
              <a:t>9/9/2014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7F1BE8-C046-4961-8E29-6952A8DB125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58F87FF-4188-4B0C-BF9B-376AC5A95A05}" type="datetimeFigureOut">
              <a:rPr lang="en-US" smtClean="0"/>
              <a:pPr/>
              <a:t>9/9/2014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C7F1BE8-C046-4961-8E29-6952A8DB125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58F87FF-4188-4B0C-BF9B-376AC5A95A05}" type="datetimeFigureOut">
              <a:rPr lang="en-US" smtClean="0"/>
              <a:pPr/>
              <a:t>9/9/2014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C7F1BE8-C046-4961-8E29-6952A8DB125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8F87FF-4188-4B0C-BF9B-376AC5A95A05}" type="datetimeFigureOut">
              <a:rPr lang="en-US" smtClean="0"/>
              <a:pPr/>
              <a:t>9/9/2014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C7F1BE8-C046-4961-8E29-6952A8DB125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71600" y="304800"/>
            <a:ext cx="7315200" cy="762000"/>
          </a:xfrm>
        </p:spPr>
        <p:txBody>
          <a:bodyPr anchor="b">
            <a:normAutofit/>
          </a:bodyPr>
          <a:lstStyle>
            <a:lvl1pPr algn="r">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3575050" y="1447800"/>
            <a:ext cx="5111750" cy="46783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8F87FF-4188-4B0C-BF9B-376AC5A95A05}" type="datetimeFigureOut">
              <a:rPr lang="en-US" smtClean="0"/>
              <a:pPr/>
              <a:t>9/9/2014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7F1BE8-C046-4961-8E29-6952A8DB125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304800"/>
            <a:ext cx="6934200" cy="795338"/>
          </a:xfrm>
        </p:spPr>
        <p:txBody>
          <a:bodyPr anchor="b">
            <a:normAutofit/>
          </a:bodyPr>
          <a:lstStyle>
            <a:lvl1pPr algn="r">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1676399"/>
            <a:ext cx="5486400" cy="30511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52600" y="5105400"/>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8F87FF-4188-4B0C-BF9B-376AC5A95A05}" type="datetimeFigureOut">
              <a:rPr lang="en-US" smtClean="0"/>
              <a:pPr/>
              <a:t>9/9/2014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7F1BE8-C046-4961-8E29-6952A8DB125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8F87FF-4188-4B0C-BF9B-376AC5A95A05}" type="datetimeFigureOut">
              <a:rPr lang="en-US" smtClean="0"/>
              <a:pPr/>
              <a:t>9/9/2014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7F1BE8-C046-4961-8E29-6952A8DB125A}" type="slidenum">
              <a:rPr lang="en-US" smtClean="0"/>
              <a:pPr/>
              <a:t>‹#›</a:t>
            </a:fld>
            <a:endParaRPr lang="en-US"/>
          </a:p>
        </p:txBody>
      </p:sp>
      <p:pic>
        <p:nvPicPr>
          <p:cNvPr id="9" name="Picture 8" descr="cipe logo.png"/>
          <p:cNvPicPr>
            <a:picLocks noChangeAspect="1"/>
          </p:cNvPicPr>
          <p:nvPr/>
        </p:nvPicPr>
        <p:blipFill>
          <a:blip r:embed="rId11" cstate="print"/>
          <a:stretch>
            <a:fillRect/>
          </a:stretch>
        </p:blipFill>
        <p:spPr>
          <a:xfrm>
            <a:off x="304800" y="304800"/>
            <a:ext cx="831274" cy="762000"/>
          </a:xfrm>
          <a:prstGeom prst="rect">
            <a:avLst/>
          </a:prstGeom>
        </p:spPr>
      </p:pic>
      <p:sp>
        <p:nvSpPr>
          <p:cNvPr id="10" name="Rectangle 9"/>
          <p:cNvSpPr/>
          <p:nvPr/>
        </p:nvSpPr>
        <p:spPr>
          <a:xfrm>
            <a:off x="0" y="1295400"/>
            <a:ext cx="9144000" cy="76200"/>
          </a:xfrm>
          <a:prstGeom prst="rect">
            <a:avLst/>
          </a:prstGeom>
          <a:solidFill>
            <a:srgbClr val="00539B"/>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ln>
                <a:noFill/>
              </a:ln>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r" defTabSz="914400" rtl="0" eaLnBrk="1" latinLnBrk="0" hangingPunct="1">
        <a:spcBef>
          <a:spcPct val="0"/>
        </a:spcBef>
        <a:buNone/>
        <a:defRPr sz="3600" kern="1200">
          <a:solidFill>
            <a:srgbClr val="00539B"/>
          </a:solidFill>
          <a:latin typeface="Franklin Gothic Demi Cond" pitchFamily="34" charset="0"/>
          <a:ea typeface="FangSong" pitchFamily="49" charset="-122"/>
          <a:cs typeface="+mj-cs"/>
        </a:defRPr>
      </a:lvl1pPr>
    </p:titleStyle>
    <p:bodyStyle>
      <a:lvl1pPr marL="342900" indent="-342900" algn="l" defTabSz="914400" rtl="0" eaLnBrk="1" latinLnBrk="0" hangingPunct="1">
        <a:spcBef>
          <a:spcPct val="20000"/>
        </a:spcBef>
        <a:spcAft>
          <a:spcPts val="600"/>
        </a:spcAft>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spcAft>
          <a:spcPts val="600"/>
        </a:spcAft>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spcAft>
          <a:spcPts val="600"/>
        </a:spcAft>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spcAft>
          <a:spcPts val="600"/>
        </a:spcAft>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spcAft>
          <a:spcPts val="60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education@cipe.org" TargetMode="External"/><Relationship Id="rId2" Type="http://schemas.openxmlformats.org/officeDocument/2006/relationships/hyperlink" Target="http://www.cipe.org/"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altLang="en-US" sz="4000" b="1" dirty="0"/>
              <a:t>THE SOURCES OF CORRUPTION</a:t>
            </a:r>
            <a:r>
              <a:rPr lang="en-US" altLang="en-US" dirty="0"/>
              <a:t/>
            </a:r>
            <a:br>
              <a:rPr lang="en-US" altLang="en-US" dirty="0"/>
            </a:br>
            <a:r>
              <a:rPr lang="en-US" altLang="en-US" dirty="0"/>
              <a:t/>
            </a:r>
            <a:br>
              <a:rPr lang="en-US" altLang="en-US" dirty="0"/>
            </a:br>
            <a:r>
              <a:rPr lang="en-US" altLang="en-US" dirty="0"/>
              <a:t> </a:t>
            </a:r>
            <a:r>
              <a:rPr lang="en-US" altLang="en-US" sz="4000" b="1" dirty="0">
                <a:solidFill>
                  <a:schemeClr val="tx1"/>
                </a:solidFill>
              </a:rPr>
              <a:t>Dr. </a:t>
            </a:r>
            <a:r>
              <a:rPr lang="en-US" altLang="en-US" sz="4000" b="1" dirty="0" err="1">
                <a:solidFill>
                  <a:schemeClr val="tx1"/>
                </a:solidFill>
              </a:rPr>
              <a:t>Hisham</a:t>
            </a:r>
            <a:r>
              <a:rPr lang="en-US" altLang="en-US" sz="4000" b="1" dirty="0">
                <a:solidFill>
                  <a:schemeClr val="tx1"/>
                </a:solidFill>
              </a:rPr>
              <a:t> </a:t>
            </a:r>
            <a:r>
              <a:rPr lang="en-US" altLang="en-US" sz="4000" b="1" dirty="0" err="1">
                <a:solidFill>
                  <a:schemeClr val="tx1"/>
                </a:solidFill>
              </a:rPr>
              <a:t>Awartani</a:t>
            </a:r>
            <a:r>
              <a:rPr lang="en-US" altLang="en-US" sz="4000" b="1" dirty="0">
                <a:solidFill>
                  <a:schemeClr val="tx1"/>
                </a:solidFill>
              </a:rPr>
              <a:t> </a:t>
            </a:r>
            <a:br>
              <a:rPr lang="en-US" altLang="en-US" sz="4000" b="1" dirty="0">
                <a:solidFill>
                  <a:schemeClr val="tx1"/>
                </a:solidFill>
              </a:rPr>
            </a:br>
            <a:r>
              <a:rPr lang="en-US" altLang="en-US" sz="4000" b="1" dirty="0">
                <a:solidFill>
                  <a:schemeClr val="tx1"/>
                </a:solidFill>
              </a:rPr>
              <a:t/>
            </a:r>
            <a:br>
              <a:rPr lang="en-US" altLang="en-US" sz="4000" b="1" dirty="0">
                <a:solidFill>
                  <a:schemeClr val="tx1"/>
                </a:solidFill>
              </a:rPr>
            </a:br>
            <a:r>
              <a:rPr lang="en-US" altLang="en-US" sz="4000" b="1" dirty="0">
                <a:solidFill>
                  <a:schemeClr val="tx1"/>
                </a:solidFill>
              </a:rPr>
              <a:t> </a:t>
            </a:r>
            <a:r>
              <a:rPr lang="en-US" altLang="en-US" i="1" dirty="0"/>
              <a:t>Executive Director of the Center for Private Sector Development (CPSD), Palestinian Territories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need for better public </a:t>
            </a:r>
            <a:r>
              <a:rPr lang="en-US" dirty="0" smtClean="0"/>
              <a:t/>
            </a:r>
            <a:br>
              <a:rPr lang="en-US" dirty="0" smtClean="0"/>
            </a:br>
            <a:r>
              <a:rPr lang="en-US" dirty="0" smtClean="0"/>
              <a:t>sector </a:t>
            </a:r>
            <a:r>
              <a:rPr lang="en-US" dirty="0"/>
              <a:t>governance</a:t>
            </a:r>
          </a:p>
        </p:txBody>
      </p:sp>
      <p:sp>
        <p:nvSpPr>
          <p:cNvPr id="3" name="Content Placeholder 2"/>
          <p:cNvSpPr>
            <a:spLocks noGrp="1"/>
          </p:cNvSpPr>
          <p:nvPr>
            <p:ph idx="1"/>
          </p:nvPr>
        </p:nvSpPr>
        <p:spPr/>
        <p:txBody>
          <a:bodyPr>
            <a:normAutofit fontScale="92500"/>
          </a:bodyPr>
          <a:lstStyle/>
          <a:p>
            <a:pPr>
              <a:defRPr/>
            </a:pPr>
            <a:r>
              <a:rPr lang="en-US" sz="2800" dirty="0"/>
              <a:t>Improving governance in public sector institutions</a:t>
            </a:r>
          </a:p>
          <a:p>
            <a:pPr lvl="1">
              <a:defRPr/>
            </a:pPr>
            <a:r>
              <a:rPr lang="en-US" sz="2400" dirty="0"/>
              <a:t>e.g., in bodies regulating utilities, licenses  </a:t>
            </a:r>
          </a:p>
          <a:p>
            <a:pPr>
              <a:defRPr/>
            </a:pPr>
            <a:r>
              <a:rPr lang="en-US" sz="2800" dirty="0"/>
              <a:t>Reducing distortions in salary scale of public sector servants</a:t>
            </a:r>
          </a:p>
          <a:p>
            <a:pPr>
              <a:defRPr/>
            </a:pPr>
            <a:r>
              <a:rPr lang="en-US" sz="2800" dirty="0"/>
              <a:t>Installing effective programs to address poverty and minimize income disparities</a:t>
            </a:r>
          </a:p>
          <a:p>
            <a:pPr>
              <a:defRPr/>
            </a:pPr>
            <a:r>
              <a:rPr lang="en-US" sz="2800" dirty="0"/>
              <a:t>Creating appropriate monitoring institutions </a:t>
            </a:r>
          </a:p>
          <a:p>
            <a:pPr>
              <a:defRPr/>
            </a:pPr>
            <a:r>
              <a:rPr lang="en-US" sz="2800" dirty="0"/>
              <a:t>Providing internal auditors in public sector institutions</a:t>
            </a:r>
          </a:p>
          <a:p>
            <a:pPr>
              <a:defRPr/>
            </a:pPr>
            <a:r>
              <a:rPr lang="en-US" sz="2800" dirty="0"/>
              <a:t>Strengthening independent judiciary system </a:t>
            </a:r>
          </a:p>
        </p:txBody>
      </p:sp>
    </p:spTree>
    <p:extLst>
      <p:ext uri="{BB962C8B-B14F-4D97-AF65-F5344CB8AC3E}">
        <p14:creationId xmlns:p14="http://schemas.microsoft.com/office/powerpoint/2010/main" val="38944378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Fighting corruption </a:t>
            </a:r>
            <a:br>
              <a:rPr lang="en-US" dirty="0"/>
            </a:br>
            <a:r>
              <a:rPr lang="en-US" dirty="0"/>
              <a:t>in the private sector</a:t>
            </a:r>
          </a:p>
        </p:txBody>
      </p:sp>
      <p:sp>
        <p:nvSpPr>
          <p:cNvPr id="3" name="Content Placeholder 2"/>
          <p:cNvSpPr>
            <a:spLocks noGrp="1"/>
          </p:cNvSpPr>
          <p:nvPr>
            <p:ph idx="1"/>
          </p:nvPr>
        </p:nvSpPr>
        <p:spPr/>
        <p:txBody>
          <a:bodyPr>
            <a:normAutofit fontScale="92500" lnSpcReduction="10000"/>
          </a:bodyPr>
          <a:lstStyle/>
          <a:p>
            <a:r>
              <a:rPr lang="en-US" altLang="en-US" sz="2800" dirty="0"/>
              <a:t>Modernizing corporate governance structures</a:t>
            </a:r>
          </a:p>
          <a:p>
            <a:r>
              <a:rPr lang="en-US" altLang="en-US" sz="2800" dirty="0"/>
              <a:t>Complying with modern governance and business ethics</a:t>
            </a:r>
          </a:p>
          <a:p>
            <a:r>
              <a:rPr lang="en-US" altLang="en-US" sz="2800" dirty="0"/>
              <a:t>Commitment to financial and administrative transparency</a:t>
            </a:r>
          </a:p>
          <a:p>
            <a:pPr lvl="1"/>
            <a:r>
              <a:rPr lang="en-US" altLang="en-US" sz="2400" dirty="0"/>
              <a:t>Internal audit should be the front line of a firm’s anti-corruption defense</a:t>
            </a:r>
          </a:p>
          <a:p>
            <a:pPr lvl="1"/>
            <a:r>
              <a:rPr lang="en-US" altLang="en-US" sz="2400" dirty="0"/>
              <a:t>External auditors should be: </a:t>
            </a:r>
          </a:p>
          <a:p>
            <a:pPr lvl="2">
              <a:buFont typeface="Wingdings" panose="05000000000000000000" pitchFamily="2" charset="2"/>
              <a:buChar char="à"/>
            </a:pPr>
            <a:r>
              <a:rPr lang="en-US" altLang="en-US" sz="2000" dirty="0">
                <a:sym typeface="Wingdings" panose="05000000000000000000" pitchFamily="2" charset="2"/>
              </a:rPr>
              <a:t>Qualified</a:t>
            </a:r>
          </a:p>
          <a:p>
            <a:pPr lvl="2">
              <a:buFont typeface="Wingdings" panose="05000000000000000000" pitchFamily="2" charset="2"/>
              <a:buChar char="à"/>
            </a:pPr>
            <a:r>
              <a:rPr lang="en-US" altLang="en-US" sz="2000" dirty="0">
                <a:sym typeface="Wingdings" panose="05000000000000000000" pitchFamily="2" charset="2"/>
              </a:rPr>
              <a:t>Commissioned properly </a:t>
            </a:r>
          </a:p>
          <a:p>
            <a:pPr lvl="2">
              <a:buFontTx/>
              <a:buNone/>
            </a:pPr>
            <a:r>
              <a:rPr lang="en-US" altLang="en-US" sz="2000" dirty="0">
                <a:sym typeface="Wingdings" panose="05000000000000000000" pitchFamily="2" charset="2"/>
              </a:rPr>
              <a:t> Compliant with recognized international standards </a:t>
            </a:r>
            <a:endParaRPr lang="en-US" altLang="en-US" sz="2000" dirty="0"/>
          </a:p>
        </p:txBody>
      </p:sp>
    </p:spTree>
    <p:extLst>
      <p:ext uri="{BB962C8B-B14F-4D97-AF65-F5344CB8AC3E}">
        <p14:creationId xmlns:p14="http://schemas.microsoft.com/office/powerpoint/2010/main" val="14226538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4" name="Content Placeholder 2"/>
          <p:cNvSpPr txBox="1">
            <a:spLocks/>
          </p:cNvSpPr>
          <p:nvPr/>
        </p:nvSpPr>
        <p:spPr>
          <a:xfrm>
            <a:off x="1219200" y="1828800"/>
            <a:ext cx="7543800" cy="2057400"/>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spcAft>
                <a:spcPts val="600"/>
              </a:spcAft>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spcAft>
                <a:spcPts val="600"/>
              </a:spcAft>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spcAft>
                <a:spcPts val="600"/>
              </a:spcAft>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spcAft>
                <a:spcPts val="600"/>
              </a:spcAft>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spcAft>
                <a:spcPts val="60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Tx/>
              <a:buNone/>
              <a:defRPr/>
            </a:pPr>
            <a:r>
              <a:rPr lang="en-US" dirty="0" smtClean="0"/>
              <a:t>Anti-corruption reform = </a:t>
            </a:r>
          </a:p>
          <a:p>
            <a:pPr>
              <a:buFontTx/>
              <a:buNone/>
              <a:defRPr/>
            </a:pPr>
            <a:r>
              <a:rPr lang="en-US" dirty="0" smtClean="0"/>
              <a:t>			</a:t>
            </a:r>
            <a:r>
              <a:rPr lang="en-US" sz="2400" dirty="0" smtClean="0"/>
              <a:t>Institutional fundamentals of reform</a:t>
            </a:r>
          </a:p>
          <a:p>
            <a:pPr>
              <a:buFontTx/>
              <a:buNone/>
              <a:defRPr/>
            </a:pPr>
            <a:r>
              <a:rPr lang="en-US" sz="2400" dirty="0" smtClean="0"/>
              <a:t>				+ Real reform ethics in society</a:t>
            </a:r>
          </a:p>
          <a:p>
            <a:pPr>
              <a:buFontTx/>
              <a:buNone/>
              <a:defRPr/>
            </a:pPr>
            <a:r>
              <a:rPr lang="en-US" sz="2400" dirty="0" smtClean="0"/>
              <a:t>					+ Reform culture</a:t>
            </a:r>
            <a:endParaRPr lang="en-US" sz="2400" dirty="0"/>
          </a:p>
        </p:txBody>
      </p:sp>
      <p:pic>
        <p:nvPicPr>
          <p:cNvPr id="5" name="Picture 6" descr="http://www.cipe.org/programs/corruption/images/corrupt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3048000"/>
            <a:ext cx="1971675" cy="271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ent Placeholder 2"/>
          <p:cNvSpPr txBox="1">
            <a:spLocks/>
          </p:cNvSpPr>
          <p:nvPr/>
        </p:nvSpPr>
        <p:spPr bwMode="auto">
          <a:xfrm>
            <a:off x="990600" y="5791200"/>
            <a:ext cx="3886200" cy="838200"/>
          </a:xfrm>
          <a:prstGeom prst="rect">
            <a:avLst/>
          </a:prstGeom>
          <a:noFill/>
          <a:ln w="9525">
            <a:noFill/>
            <a:miter lim="800000"/>
            <a:headEnd/>
            <a:tailEnd/>
          </a:ln>
          <a:effectLst/>
        </p:spPr>
        <p:txBody>
          <a:bodyPr/>
          <a:lstStyle>
            <a:lvl1pPr marL="342900" indent="-342900">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spcBef>
                <a:spcPct val="20000"/>
              </a:spcBef>
              <a:buClr>
                <a:schemeClr val="tx1"/>
              </a:buClr>
            </a:pPr>
            <a:r>
              <a:rPr lang="en-US" altLang="en-US" i="1"/>
              <a:t>CIPE's Feature Service Magazine </a:t>
            </a:r>
          </a:p>
          <a:p>
            <a:pPr>
              <a:spcBef>
                <a:spcPct val="20000"/>
              </a:spcBef>
              <a:buClr>
                <a:schemeClr val="tx1"/>
              </a:buClr>
            </a:pPr>
            <a:r>
              <a:rPr lang="en-US" altLang="en-US" i="1"/>
              <a:t>on Anti-corruption in Arabic</a:t>
            </a:r>
            <a:endParaRPr lang="en-US" altLang="en-US">
              <a:effectLst>
                <a:outerShdw blurRad="38100" dist="38100" dir="2700000" algn="tl">
                  <a:srgbClr val="000000"/>
                </a:outerShdw>
              </a:effectLst>
            </a:endParaRPr>
          </a:p>
        </p:txBody>
      </p:sp>
    </p:spTree>
    <p:extLst>
      <p:ext uri="{BB962C8B-B14F-4D97-AF65-F5344CB8AC3E}">
        <p14:creationId xmlns:p14="http://schemas.microsoft.com/office/powerpoint/2010/main" val="18504084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marL="0">
              <a:buNone/>
            </a:pPr>
            <a:r>
              <a:rPr lang="en-US" altLang="en-US" i="1" dirty="0"/>
              <a:t>The views expressed by the author are their own and do not necessarily represent the views of the Center for International Private Enterprise (CIPE). The Center for International Private Enterprise grants permission to reprint, translate, and/or use in the classroom the materials available through the CIPE Development Institute website provided that (1) proper attribution is given to the original author and to CIPE and (2) CIPE is notified how and where these materials are used.</a:t>
            </a:r>
            <a:endParaRPr lang="en-US" altLang="en-US" dirty="0"/>
          </a:p>
          <a:p>
            <a:pPr marL="0">
              <a:buNone/>
            </a:pPr>
            <a:r>
              <a:rPr lang="en-US" altLang="en-US" i="1" dirty="0"/>
              <a:t> </a:t>
            </a:r>
            <a:endParaRPr lang="en-US" altLang="en-US" dirty="0"/>
          </a:p>
          <a:p>
            <a:pPr marL="0">
              <a:buNone/>
            </a:pPr>
            <a:r>
              <a:rPr lang="en-US" altLang="en-US" i="1" dirty="0"/>
              <a:t>Center for International Private Enterprise </a:t>
            </a:r>
            <a:endParaRPr lang="en-US" altLang="en-US" dirty="0"/>
          </a:p>
          <a:p>
            <a:pPr marL="0">
              <a:buNone/>
            </a:pPr>
            <a:r>
              <a:rPr lang="en-US" altLang="en-US" i="1" dirty="0"/>
              <a:t>1155 Fifteenth Street NW • Suite 700 • Washington, DC 20005 • USA</a:t>
            </a:r>
            <a:endParaRPr lang="en-US" altLang="en-US" dirty="0"/>
          </a:p>
          <a:p>
            <a:pPr marL="0">
              <a:buNone/>
            </a:pPr>
            <a:r>
              <a:rPr lang="en-US" altLang="en-US" i="1" dirty="0" err="1"/>
              <a:t>ph</a:t>
            </a:r>
            <a:r>
              <a:rPr lang="en-US" altLang="en-US" i="1" dirty="0"/>
              <a:t>: (202) 721-9200 • </a:t>
            </a:r>
            <a:r>
              <a:rPr lang="en-US" altLang="en-US" i="1" u="sng" dirty="0">
                <a:hlinkClick r:id="rId2"/>
              </a:rPr>
              <a:t>www.cipe.org</a:t>
            </a:r>
            <a:r>
              <a:rPr lang="en-US" altLang="en-US" i="1" dirty="0"/>
              <a:t> • e-mail: </a:t>
            </a:r>
            <a:r>
              <a:rPr lang="en-US" altLang="en-US" i="1" u="sng" dirty="0">
                <a:hlinkClick r:id="rId3"/>
              </a:rPr>
              <a:t>education@cipe.org</a:t>
            </a:r>
            <a:endParaRPr lang="en-US" altLang="en-US" dirty="0"/>
          </a:p>
          <a:p>
            <a:pPr marL="0">
              <a:buNone/>
            </a:pPr>
            <a:endParaRPr lang="en-US" altLang="en-US" dirty="0"/>
          </a:p>
        </p:txBody>
      </p:sp>
    </p:spTree>
    <p:extLst>
      <p:ext uri="{BB962C8B-B14F-4D97-AF65-F5344CB8AC3E}">
        <p14:creationId xmlns:p14="http://schemas.microsoft.com/office/powerpoint/2010/main" val="24272112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ENDING</a:t>
            </a:r>
            <a:endParaRPr lang="en-US" dirty="0"/>
          </a:p>
        </p:txBody>
      </p:sp>
      <p:pic>
        <p:nvPicPr>
          <p:cNvPr id="4" name="Picture 3" descr="CIPE-pms287-transparent.png"/>
          <p:cNvPicPr>
            <a:picLocks noChangeAspect="1"/>
          </p:cNvPicPr>
          <p:nvPr/>
        </p:nvPicPr>
        <p:blipFill>
          <a:blip r:embed="rId3" cstate="print"/>
          <a:stretch>
            <a:fillRect/>
          </a:stretch>
        </p:blipFill>
        <p:spPr>
          <a:xfrm>
            <a:off x="3505200" y="2362200"/>
            <a:ext cx="2466975" cy="2263653"/>
          </a:xfrm>
          <a:prstGeom prst="rect">
            <a:avLst/>
          </a:prstGeom>
        </p:spPr>
      </p:pic>
    </p:spTree>
    <p:extLst>
      <p:ext uri="{BB962C8B-B14F-4D97-AF65-F5344CB8AC3E}">
        <p14:creationId xmlns:p14="http://schemas.microsoft.com/office/powerpoint/2010/main" val="14333837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fontScale="90000"/>
          </a:bodyPr>
          <a:lstStyle/>
          <a:p>
            <a:r>
              <a:rPr lang="en-US" dirty="0"/>
              <a:t>Corruption in public </a:t>
            </a:r>
            <a:br>
              <a:rPr lang="en-US" dirty="0"/>
            </a:br>
            <a:r>
              <a:rPr lang="en-US" dirty="0"/>
              <a:t>and private sectors</a:t>
            </a:r>
          </a:p>
        </p:txBody>
      </p:sp>
      <p:sp>
        <p:nvSpPr>
          <p:cNvPr id="3" name="Content Placeholder 2"/>
          <p:cNvSpPr>
            <a:spLocks noGrp="1"/>
          </p:cNvSpPr>
          <p:nvPr>
            <p:ph idx="1"/>
          </p:nvPr>
        </p:nvSpPr>
        <p:spPr/>
        <p:txBody>
          <a:bodyPr>
            <a:normAutofit fontScale="92500" lnSpcReduction="10000"/>
          </a:bodyPr>
          <a:lstStyle/>
          <a:p>
            <a:pPr>
              <a:defRPr/>
            </a:pPr>
            <a:r>
              <a:rPr lang="en-US" sz="2800" dirty="0"/>
              <a:t>Definition of corruption: any act which involves abuses of a public post in order to serve personal interests or those of others</a:t>
            </a:r>
          </a:p>
          <a:p>
            <a:pPr>
              <a:defRPr/>
            </a:pPr>
            <a:r>
              <a:rPr lang="en-US" sz="2800" dirty="0"/>
              <a:t>Common forms of corruption:</a:t>
            </a:r>
          </a:p>
          <a:p>
            <a:pPr lvl="1">
              <a:defRPr/>
            </a:pPr>
            <a:r>
              <a:rPr lang="en-US" sz="2400" dirty="0"/>
              <a:t>Bribery</a:t>
            </a:r>
          </a:p>
          <a:p>
            <a:pPr lvl="1">
              <a:defRPr/>
            </a:pPr>
            <a:r>
              <a:rPr lang="en-US" sz="2400" dirty="0"/>
              <a:t>Nepotism</a:t>
            </a:r>
          </a:p>
          <a:p>
            <a:pPr lvl="1">
              <a:defRPr/>
            </a:pPr>
            <a:r>
              <a:rPr lang="en-US" sz="2400" dirty="0"/>
              <a:t>Favoritism</a:t>
            </a:r>
          </a:p>
          <a:p>
            <a:pPr lvl="1">
              <a:defRPr/>
            </a:pPr>
            <a:r>
              <a:rPr lang="en-US" sz="2400" dirty="0"/>
              <a:t>Abuse of political assets</a:t>
            </a:r>
          </a:p>
          <a:p>
            <a:pPr lvl="1">
              <a:defRPr/>
            </a:pPr>
            <a:r>
              <a:rPr lang="en-US" sz="2400" dirty="0"/>
              <a:t>Extortion</a:t>
            </a:r>
          </a:p>
          <a:p>
            <a:pPr lvl="1">
              <a:defRPr/>
            </a:pPr>
            <a:r>
              <a:rPr lang="en-US" sz="2400" dirty="0"/>
              <a:t>Blackmail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dirty="0"/>
              <a:t>Causes of corruption: </a:t>
            </a:r>
            <a:br>
              <a:rPr lang="en-US" altLang="en-US" dirty="0"/>
            </a:br>
            <a:r>
              <a:rPr lang="en-US" altLang="en-US" dirty="0"/>
              <a:t>the demand </a:t>
            </a:r>
            <a:r>
              <a:rPr lang="en-US" altLang="en-US" dirty="0" smtClean="0"/>
              <a:t>side</a:t>
            </a:r>
            <a:endParaRPr lang="en-US" dirty="0"/>
          </a:p>
        </p:txBody>
      </p:sp>
      <p:sp>
        <p:nvSpPr>
          <p:cNvPr id="3" name="Content Placeholder 2"/>
          <p:cNvSpPr>
            <a:spLocks noGrp="1"/>
          </p:cNvSpPr>
          <p:nvPr>
            <p:ph idx="1"/>
          </p:nvPr>
        </p:nvSpPr>
        <p:spPr/>
        <p:txBody>
          <a:bodyPr>
            <a:normAutofit lnSpcReduction="10000"/>
          </a:bodyPr>
          <a:lstStyle/>
          <a:p>
            <a:r>
              <a:rPr lang="en-US" altLang="en-US" sz="2800" dirty="0"/>
              <a:t>Causes of corruption can be classified into two major categories: supply and demand</a:t>
            </a:r>
          </a:p>
          <a:p>
            <a:r>
              <a:rPr lang="en-US" altLang="en-US" sz="2800" dirty="0"/>
              <a:t>The demand side </a:t>
            </a:r>
          </a:p>
          <a:p>
            <a:pPr lvl="2"/>
            <a:r>
              <a:rPr lang="en-US" altLang="en-US" dirty="0"/>
              <a:t>Includes a range of socio-economic factors such as poverty, ignorance, and severe unemployment</a:t>
            </a:r>
          </a:p>
          <a:p>
            <a:pPr lvl="2"/>
            <a:r>
              <a:rPr lang="en-US" altLang="en-US" dirty="0"/>
              <a:t>Prompted by the limited supply of public services and utilities, which may drive people to use corrupt means to access those services</a:t>
            </a:r>
          </a:p>
          <a:p>
            <a:pPr lvl="2"/>
            <a:r>
              <a:rPr lang="en-US" altLang="en-US" dirty="0"/>
              <a:t>Fueled by large disparities in income between people in the same community</a:t>
            </a:r>
          </a:p>
          <a:p>
            <a:pPr lvl="2"/>
            <a:endParaRPr lang="en-US" altLang="en-US" sz="2300" dirty="0"/>
          </a:p>
          <a:p>
            <a:pPr lvl="1">
              <a:buFontTx/>
              <a:buNone/>
            </a:pPr>
            <a:endParaRPr lang="en-US" altLang="en-US" dirty="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dirty="0"/>
              <a:t>The problem of bribery </a:t>
            </a:r>
            <a:br>
              <a:rPr lang="en-US" altLang="en-US" dirty="0"/>
            </a:br>
            <a:r>
              <a:rPr lang="en-US" altLang="en-US" dirty="0"/>
              <a:t>in business </a:t>
            </a:r>
            <a:r>
              <a:rPr lang="en-US" altLang="en-US" dirty="0" smtClean="0"/>
              <a:t>conduct</a:t>
            </a:r>
            <a:endParaRPr lang="en-US" dirty="0"/>
          </a:p>
        </p:txBody>
      </p:sp>
      <p:sp>
        <p:nvSpPr>
          <p:cNvPr id="3" name="Content Placeholder 2"/>
          <p:cNvSpPr>
            <a:spLocks noGrp="1"/>
          </p:cNvSpPr>
          <p:nvPr>
            <p:ph idx="1"/>
          </p:nvPr>
        </p:nvSpPr>
        <p:spPr/>
        <p:txBody>
          <a:bodyPr/>
          <a:lstStyle/>
          <a:p>
            <a:pPr>
              <a:defRPr/>
            </a:pPr>
            <a:r>
              <a:rPr lang="en-US" sz="2800" dirty="0"/>
              <a:t>Bribery in business conduct occurs when businesses seek vital services through corrupt means</a:t>
            </a:r>
          </a:p>
          <a:p>
            <a:pPr>
              <a:defRPr/>
            </a:pPr>
            <a:r>
              <a:rPr lang="en-US" sz="2800" dirty="0"/>
              <a:t>Bribery is often disguised under more respectable names:</a:t>
            </a:r>
          </a:p>
          <a:p>
            <a:pPr lvl="2">
              <a:defRPr/>
            </a:pPr>
            <a:r>
              <a:rPr lang="en-US" dirty="0"/>
              <a:t>Commissions, consultancy fees, etc.</a:t>
            </a:r>
          </a:p>
          <a:p>
            <a:pPr>
              <a:defRPr/>
            </a:pPr>
            <a:r>
              <a:rPr lang="en-US" sz="2800" dirty="0"/>
              <a:t>Bribery is becoming increasingly common even at the international business level</a:t>
            </a:r>
          </a:p>
          <a:p>
            <a:endParaRPr lang="en-US" dirty="0"/>
          </a:p>
        </p:txBody>
      </p:sp>
    </p:spTree>
    <p:extLst>
      <p:ext uri="{BB962C8B-B14F-4D97-AF65-F5344CB8AC3E}">
        <p14:creationId xmlns:p14="http://schemas.microsoft.com/office/powerpoint/2010/main" val="6712311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Causes of corruption: </a:t>
            </a:r>
            <a:br>
              <a:rPr lang="en-US" dirty="0"/>
            </a:br>
            <a:r>
              <a:rPr lang="en-US" dirty="0"/>
              <a:t>the supply side</a:t>
            </a:r>
          </a:p>
        </p:txBody>
      </p:sp>
      <p:sp>
        <p:nvSpPr>
          <p:cNvPr id="3" name="Content Placeholder 2"/>
          <p:cNvSpPr>
            <a:spLocks noGrp="1"/>
          </p:cNvSpPr>
          <p:nvPr>
            <p:ph idx="1"/>
          </p:nvPr>
        </p:nvSpPr>
        <p:spPr/>
        <p:txBody>
          <a:bodyPr/>
          <a:lstStyle/>
          <a:p>
            <a:r>
              <a:rPr lang="en-US" altLang="en-US" dirty="0"/>
              <a:t>Common causes of corruption:</a:t>
            </a:r>
          </a:p>
          <a:p>
            <a:pPr lvl="1"/>
            <a:r>
              <a:rPr lang="en-US" altLang="en-US" dirty="0"/>
              <a:t>Underpaid public sector employees</a:t>
            </a:r>
          </a:p>
          <a:p>
            <a:pPr lvl="1"/>
            <a:r>
              <a:rPr lang="en-US" altLang="en-US" dirty="0"/>
              <a:t>Weak oversight institutions</a:t>
            </a:r>
          </a:p>
          <a:p>
            <a:pPr lvl="1"/>
            <a:r>
              <a:rPr lang="en-US" altLang="en-US" dirty="0"/>
              <a:t>Non-independent judiciary</a:t>
            </a:r>
          </a:p>
          <a:p>
            <a:pPr lvl="1"/>
            <a:r>
              <a:rPr lang="en-US" altLang="en-US" dirty="0"/>
              <a:t>Ineffective legislative bodies</a:t>
            </a:r>
          </a:p>
          <a:p>
            <a:pPr lvl="1"/>
            <a:r>
              <a:rPr lang="en-US" altLang="en-US" dirty="0"/>
              <a:t>Absence of effective civil society organizations</a:t>
            </a:r>
          </a:p>
          <a:p>
            <a:pPr lvl="1">
              <a:buFontTx/>
              <a:buNone/>
            </a:pPr>
            <a:endParaRPr lang="en-US" altLang="en-US" dirty="0"/>
          </a:p>
        </p:txBody>
      </p:sp>
    </p:spTree>
    <p:extLst>
      <p:ext uri="{BB962C8B-B14F-4D97-AF65-F5344CB8AC3E}">
        <p14:creationId xmlns:p14="http://schemas.microsoft.com/office/powerpoint/2010/main" val="22300957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Cultural and systemic obstacles</a:t>
            </a:r>
          </a:p>
        </p:txBody>
      </p:sp>
      <p:sp>
        <p:nvSpPr>
          <p:cNvPr id="3" name="Content Placeholder 2"/>
          <p:cNvSpPr>
            <a:spLocks noGrp="1"/>
          </p:cNvSpPr>
          <p:nvPr>
            <p:ph idx="1"/>
          </p:nvPr>
        </p:nvSpPr>
        <p:spPr/>
        <p:txBody>
          <a:bodyPr>
            <a:normAutofit fontScale="92500" lnSpcReduction="10000"/>
          </a:bodyPr>
          <a:lstStyle/>
          <a:p>
            <a:pPr>
              <a:defRPr/>
            </a:pPr>
            <a:r>
              <a:rPr lang="en-US" sz="2800" dirty="0"/>
              <a:t>Due to particular local cultures, traditions,  and political systems, certain countries are more vulnerable to corruption</a:t>
            </a:r>
          </a:p>
          <a:p>
            <a:pPr lvl="1">
              <a:defRPr/>
            </a:pPr>
            <a:r>
              <a:rPr lang="en-US" sz="2400" dirty="0"/>
              <a:t>Strong family connections and tribal loyalties can contribute to corruption</a:t>
            </a:r>
          </a:p>
          <a:p>
            <a:pPr>
              <a:defRPr/>
            </a:pPr>
            <a:r>
              <a:rPr lang="en-US" sz="2800" dirty="0"/>
              <a:t>Other factors contributing to corruption</a:t>
            </a:r>
          </a:p>
          <a:p>
            <a:pPr lvl="1">
              <a:defRPr/>
            </a:pPr>
            <a:r>
              <a:rPr lang="en-US" sz="2400" dirty="0"/>
              <a:t>Ineffective and unfree media</a:t>
            </a:r>
          </a:p>
          <a:p>
            <a:pPr lvl="1">
              <a:defRPr/>
            </a:pPr>
            <a:r>
              <a:rPr lang="en-US" sz="2400" dirty="0"/>
              <a:t>Vague distinction between public and private ownership of state assets</a:t>
            </a:r>
          </a:p>
          <a:p>
            <a:pPr lvl="2">
              <a:defRPr/>
            </a:pPr>
            <a:r>
              <a:rPr lang="en-US" sz="2000" dirty="0"/>
              <a:t>e.g., in the Middle East and North Africa (MENA) ruling families in the Persian Gulf region own the bulk of wealth in their countries</a:t>
            </a:r>
          </a:p>
          <a:p>
            <a:endParaRPr lang="en-US" dirty="0"/>
          </a:p>
        </p:txBody>
      </p:sp>
    </p:spTree>
    <p:extLst>
      <p:ext uri="{BB962C8B-B14F-4D97-AF65-F5344CB8AC3E}">
        <p14:creationId xmlns:p14="http://schemas.microsoft.com/office/powerpoint/2010/main" val="7567812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dirty="0"/>
              <a:t>Cost of </a:t>
            </a:r>
            <a:r>
              <a:rPr lang="en-US" altLang="en-US" dirty="0" smtClean="0"/>
              <a:t>corruption</a:t>
            </a:r>
            <a:endParaRPr lang="en-US" dirty="0"/>
          </a:p>
        </p:txBody>
      </p:sp>
      <p:sp>
        <p:nvSpPr>
          <p:cNvPr id="3" name="Content Placeholder 2"/>
          <p:cNvSpPr>
            <a:spLocks noGrp="1"/>
          </p:cNvSpPr>
          <p:nvPr>
            <p:ph idx="1"/>
          </p:nvPr>
        </p:nvSpPr>
        <p:spPr/>
        <p:txBody>
          <a:bodyPr>
            <a:normAutofit lnSpcReduction="10000"/>
          </a:bodyPr>
          <a:lstStyle/>
          <a:p>
            <a:r>
              <a:rPr lang="en-US" altLang="en-US" sz="2800" dirty="0"/>
              <a:t>Firm level</a:t>
            </a:r>
          </a:p>
          <a:p>
            <a:pPr lvl="1"/>
            <a:r>
              <a:rPr lang="en-US" altLang="en-US" sz="2400" dirty="0"/>
              <a:t>Corruption </a:t>
            </a:r>
            <a:r>
              <a:rPr lang="en-US" altLang="en-US" dirty="0"/>
              <a:t>      </a:t>
            </a:r>
            <a:r>
              <a:rPr lang="en-US" altLang="en-US" sz="2000" dirty="0"/>
              <a:t>loss of revenue</a:t>
            </a:r>
            <a:endParaRPr lang="en-US" altLang="en-US" sz="1800" dirty="0"/>
          </a:p>
          <a:p>
            <a:r>
              <a:rPr lang="en-US" altLang="en-US" sz="2800" dirty="0"/>
              <a:t>Broader social level</a:t>
            </a:r>
          </a:p>
          <a:p>
            <a:pPr lvl="1"/>
            <a:r>
              <a:rPr lang="en-US" altLang="en-US" sz="2400" dirty="0"/>
              <a:t>Corruption</a:t>
            </a:r>
            <a:r>
              <a:rPr lang="en-US" altLang="en-US" dirty="0"/>
              <a:t>      </a:t>
            </a:r>
            <a:r>
              <a:rPr lang="en-US" altLang="en-US" dirty="0" smtClean="0"/>
              <a:t> </a:t>
            </a:r>
            <a:r>
              <a:rPr lang="en-US" altLang="en-US" sz="2000" dirty="0" smtClean="0"/>
              <a:t>social </a:t>
            </a:r>
            <a:r>
              <a:rPr lang="en-US" altLang="en-US" sz="2000" dirty="0"/>
              <a:t>deterioration</a:t>
            </a:r>
          </a:p>
          <a:p>
            <a:r>
              <a:rPr lang="en-US" altLang="en-US" sz="2800" dirty="0"/>
              <a:t>Public sector level</a:t>
            </a:r>
          </a:p>
          <a:p>
            <a:pPr lvl="1"/>
            <a:r>
              <a:rPr lang="en-US" altLang="en-US" sz="2400" dirty="0"/>
              <a:t>Corruption</a:t>
            </a:r>
            <a:r>
              <a:rPr lang="en-US" altLang="en-US" dirty="0"/>
              <a:t>       </a:t>
            </a:r>
            <a:r>
              <a:rPr lang="en-US" altLang="en-US" sz="2000" dirty="0"/>
              <a:t>weakened work ethics</a:t>
            </a:r>
          </a:p>
          <a:p>
            <a:r>
              <a:rPr lang="en-US" altLang="en-US" sz="2800" dirty="0"/>
              <a:t>Macroeconomic level</a:t>
            </a:r>
          </a:p>
          <a:p>
            <a:pPr lvl="1"/>
            <a:r>
              <a:rPr lang="en-US" altLang="en-US" sz="2400" dirty="0"/>
              <a:t>Corruption        </a:t>
            </a:r>
            <a:r>
              <a:rPr lang="en-US" altLang="en-US" sz="2000" dirty="0"/>
              <a:t>poor business climate</a:t>
            </a:r>
          </a:p>
        </p:txBody>
      </p:sp>
      <p:sp>
        <p:nvSpPr>
          <p:cNvPr id="4" name="Right Arrow 5"/>
          <p:cNvSpPr>
            <a:spLocks noChangeArrowheads="1"/>
          </p:cNvSpPr>
          <p:nvPr/>
        </p:nvSpPr>
        <p:spPr bwMode="auto">
          <a:xfrm>
            <a:off x="2667000" y="2362200"/>
            <a:ext cx="457200" cy="152400"/>
          </a:xfrm>
          <a:prstGeom prst="rightArrow">
            <a:avLst>
              <a:gd name="adj1" fmla="val 50000"/>
              <a:gd name="adj2" fmla="val 50000"/>
            </a:avLst>
          </a:prstGeom>
          <a:solidFill>
            <a:srgbClr val="FFFF00"/>
          </a:solidFill>
          <a:ln w="9525" algn="ctr">
            <a:solidFill>
              <a:schemeClr val="tx1"/>
            </a:solidFill>
            <a:round/>
            <a:headEnd/>
            <a:tailEnd/>
          </a:ln>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endParaRPr lang="en-US" altLang="en-US">
              <a:solidFill>
                <a:srgbClr val="FFFF00"/>
              </a:solidFill>
            </a:endParaRPr>
          </a:p>
        </p:txBody>
      </p:sp>
      <p:sp>
        <p:nvSpPr>
          <p:cNvPr id="5" name="Right Arrow 7"/>
          <p:cNvSpPr>
            <a:spLocks noChangeArrowheads="1"/>
          </p:cNvSpPr>
          <p:nvPr/>
        </p:nvSpPr>
        <p:spPr bwMode="auto">
          <a:xfrm>
            <a:off x="2667000" y="3429000"/>
            <a:ext cx="457200" cy="152400"/>
          </a:xfrm>
          <a:prstGeom prst="rightArrow">
            <a:avLst>
              <a:gd name="adj1" fmla="val 50000"/>
              <a:gd name="adj2" fmla="val 50000"/>
            </a:avLst>
          </a:prstGeom>
          <a:solidFill>
            <a:srgbClr val="FFFF00"/>
          </a:solidFill>
          <a:ln w="9525" algn="ctr">
            <a:solidFill>
              <a:schemeClr val="tx1"/>
            </a:solidFill>
            <a:round/>
            <a:headEnd/>
            <a:tailEnd/>
          </a:ln>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endParaRPr lang="en-US" altLang="en-US">
              <a:solidFill>
                <a:srgbClr val="FFFF00"/>
              </a:solidFill>
            </a:endParaRPr>
          </a:p>
        </p:txBody>
      </p:sp>
      <p:sp>
        <p:nvSpPr>
          <p:cNvPr id="6" name="TextBox 9"/>
          <p:cNvSpPr txBox="1">
            <a:spLocks noChangeArrowheads="1"/>
          </p:cNvSpPr>
          <p:nvPr/>
        </p:nvSpPr>
        <p:spPr bwMode="auto">
          <a:xfrm>
            <a:off x="5943600" y="2971800"/>
            <a:ext cx="22098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en-US" altLang="en-US"/>
              <a:t>frustration</a:t>
            </a:r>
          </a:p>
          <a:p>
            <a:r>
              <a:rPr lang="en-US" altLang="en-US"/>
              <a:t>hopelessness</a:t>
            </a:r>
          </a:p>
          <a:p>
            <a:r>
              <a:rPr lang="en-US" altLang="en-US"/>
              <a:t>survivalist behavior</a:t>
            </a:r>
          </a:p>
        </p:txBody>
      </p:sp>
      <p:sp>
        <p:nvSpPr>
          <p:cNvPr id="7" name="Right Arrow 10"/>
          <p:cNvSpPr>
            <a:spLocks noChangeArrowheads="1"/>
          </p:cNvSpPr>
          <p:nvPr/>
        </p:nvSpPr>
        <p:spPr bwMode="auto">
          <a:xfrm>
            <a:off x="5486400" y="3124200"/>
            <a:ext cx="381000" cy="76200"/>
          </a:xfrm>
          <a:prstGeom prst="rightArrow">
            <a:avLst>
              <a:gd name="adj1" fmla="val 50000"/>
              <a:gd name="adj2" fmla="val 50000"/>
            </a:avLst>
          </a:prstGeom>
          <a:solidFill>
            <a:srgbClr val="FFFF00"/>
          </a:solidFill>
          <a:ln w="9525" algn="ctr">
            <a:solidFill>
              <a:schemeClr val="tx1"/>
            </a:solidFill>
            <a:round/>
            <a:headEnd/>
            <a:tailEnd/>
          </a:ln>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endParaRPr lang="en-US" altLang="en-US"/>
          </a:p>
        </p:txBody>
      </p:sp>
      <p:sp>
        <p:nvSpPr>
          <p:cNvPr id="8" name="Right Arrow 11"/>
          <p:cNvSpPr>
            <a:spLocks noChangeArrowheads="1"/>
          </p:cNvSpPr>
          <p:nvPr/>
        </p:nvSpPr>
        <p:spPr bwMode="auto">
          <a:xfrm>
            <a:off x="5486400" y="3429000"/>
            <a:ext cx="381000" cy="76200"/>
          </a:xfrm>
          <a:prstGeom prst="rightArrow">
            <a:avLst>
              <a:gd name="adj1" fmla="val 50000"/>
              <a:gd name="adj2" fmla="val 50000"/>
            </a:avLst>
          </a:prstGeom>
          <a:solidFill>
            <a:srgbClr val="FFFF00"/>
          </a:solidFill>
          <a:ln w="9525" algn="ctr">
            <a:solidFill>
              <a:schemeClr val="tx1"/>
            </a:solidFill>
            <a:round/>
            <a:headEnd/>
            <a:tailEnd/>
          </a:ln>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endParaRPr lang="en-US" altLang="en-US"/>
          </a:p>
        </p:txBody>
      </p:sp>
      <p:sp>
        <p:nvSpPr>
          <p:cNvPr id="9" name="Right Arrow 12"/>
          <p:cNvSpPr>
            <a:spLocks noChangeArrowheads="1"/>
          </p:cNvSpPr>
          <p:nvPr/>
        </p:nvSpPr>
        <p:spPr bwMode="auto">
          <a:xfrm>
            <a:off x="5486400" y="3657600"/>
            <a:ext cx="381000" cy="76200"/>
          </a:xfrm>
          <a:prstGeom prst="rightArrow">
            <a:avLst>
              <a:gd name="adj1" fmla="val 50000"/>
              <a:gd name="adj2" fmla="val 50000"/>
            </a:avLst>
          </a:prstGeom>
          <a:solidFill>
            <a:srgbClr val="FFFF00"/>
          </a:solidFill>
          <a:ln w="9525" algn="ctr">
            <a:solidFill>
              <a:schemeClr val="tx1"/>
            </a:solidFill>
            <a:round/>
            <a:headEnd/>
            <a:tailEnd/>
          </a:ln>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endParaRPr lang="en-US" altLang="en-US"/>
          </a:p>
        </p:txBody>
      </p:sp>
      <p:sp>
        <p:nvSpPr>
          <p:cNvPr id="10" name="Right Arrow 7"/>
          <p:cNvSpPr>
            <a:spLocks noChangeArrowheads="1"/>
          </p:cNvSpPr>
          <p:nvPr/>
        </p:nvSpPr>
        <p:spPr bwMode="auto">
          <a:xfrm>
            <a:off x="2667000" y="4495800"/>
            <a:ext cx="457200" cy="152400"/>
          </a:xfrm>
          <a:prstGeom prst="rightArrow">
            <a:avLst>
              <a:gd name="adj1" fmla="val 50000"/>
              <a:gd name="adj2" fmla="val 50000"/>
            </a:avLst>
          </a:prstGeom>
          <a:solidFill>
            <a:srgbClr val="FFFF00"/>
          </a:solidFill>
          <a:ln w="9525" algn="ctr">
            <a:solidFill>
              <a:schemeClr val="tx1"/>
            </a:solidFill>
            <a:round/>
            <a:headEnd/>
            <a:tailEnd/>
          </a:ln>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endParaRPr lang="en-US" altLang="en-US">
              <a:solidFill>
                <a:srgbClr val="FFFF00"/>
              </a:solidFill>
            </a:endParaRPr>
          </a:p>
        </p:txBody>
      </p:sp>
      <p:sp>
        <p:nvSpPr>
          <p:cNvPr id="11" name="Right Arrow 10"/>
          <p:cNvSpPr>
            <a:spLocks noChangeArrowheads="1"/>
          </p:cNvSpPr>
          <p:nvPr/>
        </p:nvSpPr>
        <p:spPr bwMode="auto">
          <a:xfrm>
            <a:off x="5943600" y="4572000"/>
            <a:ext cx="381000" cy="76200"/>
          </a:xfrm>
          <a:prstGeom prst="rightArrow">
            <a:avLst>
              <a:gd name="adj1" fmla="val 50000"/>
              <a:gd name="adj2" fmla="val 50000"/>
            </a:avLst>
          </a:prstGeom>
          <a:solidFill>
            <a:srgbClr val="FFFF00"/>
          </a:solidFill>
          <a:ln w="9525" algn="ctr">
            <a:solidFill>
              <a:schemeClr val="tx1"/>
            </a:solidFill>
            <a:round/>
            <a:headEnd/>
            <a:tailEnd/>
          </a:ln>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endParaRPr lang="en-US" altLang="en-US"/>
          </a:p>
        </p:txBody>
      </p:sp>
      <p:sp>
        <p:nvSpPr>
          <p:cNvPr id="12" name="TextBox 13"/>
          <p:cNvSpPr txBox="1">
            <a:spLocks noChangeArrowheads="1"/>
          </p:cNvSpPr>
          <p:nvPr/>
        </p:nvSpPr>
        <p:spPr bwMode="auto">
          <a:xfrm>
            <a:off x="6324600" y="4343400"/>
            <a:ext cx="20574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en-US" altLang="en-US" dirty="0"/>
              <a:t>poor performance among public sector officials</a:t>
            </a:r>
          </a:p>
        </p:txBody>
      </p:sp>
      <p:sp>
        <p:nvSpPr>
          <p:cNvPr id="13" name="Right Arrow 7"/>
          <p:cNvSpPr>
            <a:spLocks noChangeArrowheads="1"/>
          </p:cNvSpPr>
          <p:nvPr/>
        </p:nvSpPr>
        <p:spPr bwMode="auto">
          <a:xfrm>
            <a:off x="2667000" y="5562600"/>
            <a:ext cx="457200" cy="152400"/>
          </a:xfrm>
          <a:prstGeom prst="rightArrow">
            <a:avLst>
              <a:gd name="adj1" fmla="val 50000"/>
              <a:gd name="adj2" fmla="val 50000"/>
            </a:avLst>
          </a:prstGeom>
          <a:solidFill>
            <a:srgbClr val="FFFF00"/>
          </a:solidFill>
          <a:ln w="9525" algn="ctr">
            <a:solidFill>
              <a:schemeClr val="tx1"/>
            </a:solidFill>
            <a:round/>
            <a:headEnd/>
            <a:tailEnd/>
          </a:ln>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endParaRPr lang="en-US" altLang="en-US">
              <a:solidFill>
                <a:srgbClr val="FFFF00"/>
              </a:solidFill>
            </a:endParaRPr>
          </a:p>
        </p:txBody>
      </p:sp>
      <p:sp>
        <p:nvSpPr>
          <p:cNvPr id="14" name="TextBox 15"/>
          <p:cNvSpPr txBox="1">
            <a:spLocks noChangeArrowheads="1"/>
          </p:cNvSpPr>
          <p:nvPr/>
        </p:nvSpPr>
        <p:spPr bwMode="auto">
          <a:xfrm>
            <a:off x="5791200" y="2133600"/>
            <a:ext cx="2133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en-US" altLang="en-US" dirty="0"/>
              <a:t>inefficient use of scarce resource</a:t>
            </a:r>
          </a:p>
        </p:txBody>
      </p:sp>
      <p:sp>
        <p:nvSpPr>
          <p:cNvPr id="15" name="Right Arrow 10"/>
          <p:cNvSpPr>
            <a:spLocks noChangeArrowheads="1"/>
          </p:cNvSpPr>
          <p:nvPr/>
        </p:nvSpPr>
        <p:spPr bwMode="auto">
          <a:xfrm>
            <a:off x="5257800" y="2438400"/>
            <a:ext cx="381000" cy="76200"/>
          </a:xfrm>
          <a:prstGeom prst="rightArrow">
            <a:avLst>
              <a:gd name="adj1" fmla="val 50000"/>
              <a:gd name="adj2" fmla="val 50000"/>
            </a:avLst>
          </a:prstGeom>
          <a:solidFill>
            <a:srgbClr val="FFFF00"/>
          </a:solidFill>
          <a:ln w="9525" algn="ctr">
            <a:solidFill>
              <a:schemeClr val="tx1"/>
            </a:solidFill>
            <a:round/>
            <a:headEnd/>
            <a:tailEnd/>
          </a:ln>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endParaRPr lang="en-US" altLang="en-US"/>
          </a:p>
        </p:txBody>
      </p:sp>
      <p:sp>
        <p:nvSpPr>
          <p:cNvPr id="16" name="TextBox 15"/>
          <p:cNvSpPr txBox="1">
            <a:spLocks noChangeArrowheads="1"/>
          </p:cNvSpPr>
          <p:nvPr/>
        </p:nvSpPr>
        <p:spPr bwMode="auto">
          <a:xfrm>
            <a:off x="6400800" y="5410200"/>
            <a:ext cx="1600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en-US" altLang="en-US" dirty="0"/>
              <a:t>lower growth potential</a:t>
            </a:r>
          </a:p>
        </p:txBody>
      </p:sp>
      <p:sp>
        <p:nvSpPr>
          <p:cNvPr id="17" name="Right Arrow 10"/>
          <p:cNvSpPr>
            <a:spLocks noChangeArrowheads="1"/>
          </p:cNvSpPr>
          <p:nvPr/>
        </p:nvSpPr>
        <p:spPr bwMode="auto">
          <a:xfrm>
            <a:off x="5943600" y="5562600"/>
            <a:ext cx="381000" cy="76200"/>
          </a:xfrm>
          <a:prstGeom prst="rightArrow">
            <a:avLst>
              <a:gd name="adj1" fmla="val 50000"/>
              <a:gd name="adj2" fmla="val 50000"/>
            </a:avLst>
          </a:prstGeom>
          <a:solidFill>
            <a:srgbClr val="FFFF00"/>
          </a:solidFill>
          <a:ln w="9525" algn="ctr">
            <a:solidFill>
              <a:schemeClr val="tx1"/>
            </a:solidFill>
            <a:round/>
            <a:headEnd/>
            <a:tailEnd/>
          </a:ln>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endParaRPr lang="en-US" altLang="en-US"/>
          </a:p>
        </p:txBody>
      </p:sp>
    </p:spTree>
    <p:extLst>
      <p:ext uri="{BB962C8B-B14F-4D97-AF65-F5344CB8AC3E}">
        <p14:creationId xmlns:p14="http://schemas.microsoft.com/office/powerpoint/2010/main" val="7789396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dirty="0"/>
              <a:t>The devastating impact of </a:t>
            </a:r>
            <a:r>
              <a:rPr lang="en-US" altLang="en-US" dirty="0" smtClean="0"/>
              <a:t>corruption</a:t>
            </a:r>
            <a:endParaRPr lang="en-US" dirty="0"/>
          </a:p>
        </p:txBody>
      </p:sp>
      <p:sp>
        <p:nvSpPr>
          <p:cNvPr id="3" name="Content Placeholder 2"/>
          <p:cNvSpPr>
            <a:spLocks noGrp="1"/>
          </p:cNvSpPr>
          <p:nvPr>
            <p:ph idx="1"/>
          </p:nvPr>
        </p:nvSpPr>
        <p:spPr/>
        <p:txBody>
          <a:bodyPr/>
          <a:lstStyle/>
          <a:p>
            <a:r>
              <a:rPr lang="en-US" altLang="en-US" dirty="0"/>
              <a:t>Destroys investment climate</a:t>
            </a:r>
          </a:p>
          <a:p>
            <a:r>
              <a:rPr lang="en-US" altLang="en-US" dirty="0"/>
              <a:t>Causes political instability</a:t>
            </a:r>
          </a:p>
          <a:p>
            <a:r>
              <a:rPr lang="en-US" altLang="en-US" dirty="0"/>
              <a:t>Leads to poor governance</a:t>
            </a:r>
          </a:p>
          <a:p>
            <a:r>
              <a:rPr lang="en-US" altLang="en-US" dirty="0"/>
              <a:t>Compromises democracy</a:t>
            </a:r>
          </a:p>
          <a:p>
            <a:r>
              <a:rPr lang="en-US" altLang="en-US" dirty="0"/>
              <a:t>Distorts social relations</a:t>
            </a:r>
          </a:p>
          <a:p>
            <a:r>
              <a:rPr lang="en-US" altLang="en-US" dirty="0"/>
              <a:t>May lead to social unrest and political upheavals</a:t>
            </a:r>
          </a:p>
          <a:p>
            <a:endParaRPr lang="en-US" altLang="en-US" dirty="0"/>
          </a:p>
        </p:txBody>
      </p:sp>
    </p:spTree>
    <p:extLst>
      <p:ext uri="{BB962C8B-B14F-4D97-AF65-F5344CB8AC3E}">
        <p14:creationId xmlns:p14="http://schemas.microsoft.com/office/powerpoint/2010/main" val="21377899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Fighting corruption </a:t>
            </a:r>
            <a:br>
              <a:rPr lang="en-US" dirty="0"/>
            </a:br>
            <a:r>
              <a:rPr lang="en-US" dirty="0"/>
              <a:t>in the public sector</a:t>
            </a:r>
          </a:p>
        </p:txBody>
      </p:sp>
      <p:sp>
        <p:nvSpPr>
          <p:cNvPr id="3" name="Content Placeholder 2"/>
          <p:cNvSpPr>
            <a:spLocks noGrp="1"/>
          </p:cNvSpPr>
          <p:nvPr>
            <p:ph idx="1"/>
          </p:nvPr>
        </p:nvSpPr>
        <p:spPr/>
        <p:txBody>
          <a:bodyPr/>
          <a:lstStyle/>
          <a:p>
            <a:r>
              <a:rPr lang="en-US" altLang="en-US" dirty="0"/>
              <a:t>Commitment at the leadership level to anti-corruption measures</a:t>
            </a:r>
          </a:p>
          <a:p>
            <a:pPr lvl="1"/>
            <a:r>
              <a:rPr lang="en-US" altLang="en-US" dirty="0"/>
              <a:t>Establishes appropriate institutions</a:t>
            </a:r>
          </a:p>
          <a:p>
            <a:pPr lvl="1"/>
            <a:r>
              <a:rPr lang="en-US" altLang="en-US" dirty="0"/>
              <a:t>Promulgates required legal framework</a:t>
            </a:r>
          </a:p>
          <a:p>
            <a:pPr lvl="1"/>
            <a:r>
              <a:rPr lang="en-US" altLang="en-US" dirty="0"/>
              <a:t>Promotes credible anti-corruption culture</a:t>
            </a:r>
          </a:p>
          <a:p>
            <a:r>
              <a:rPr lang="en-US" altLang="en-US" dirty="0"/>
              <a:t>Removing incentives for corruption in the political and economic system</a:t>
            </a:r>
          </a:p>
          <a:p>
            <a:pPr lvl="1"/>
            <a:endParaRPr lang="en-US" altLang="en-US" dirty="0"/>
          </a:p>
        </p:txBody>
      </p:sp>
    </p:spTree>
    <p:extLst>
      <p:ext uri="{BB962C8B-B14F-4D97-AF65-F5344CB8AC3E}">
        <p14:creationId xmlns:p14="http://schemas.microsoft.com/office/powerpoint/2010/main" val="404459790"/>
      </p:ext>
    </p:extLst>
  </p:cSld>
  <p:clrMapOvr>
    <a:masterClrMapping/>
  </p:clrMapOvr>
</p:sld>
</file>

<file path=ppt/theme/theme1.xml><?xml version="1.0" encoding="utf-8"?>
<a:theme xmlns:a="http://schemas.openxmlformats.org/drawingml/2006/main" name="templateLigh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templateLight</Template>
  <TotalTime>40</TotalTime>
  <Words>568</Words>
  <Application>Microsoft Office PowerPoint</Application>
  <PresentationFormat>On-screen Show (4:3)</PresentationFormat>
  <Paragraphs>97</Paragraphs>
  <Slides>14</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FangSong</vt:lpstr>
      <vt:lpstr>Arial</vt:lpstr>
      <vt:lpstr>Calibri</vt:lpstr>
      <vt:lpstr>Franklin Gothic Demi Cond</vt:lpstr>
      <vt:lpstr>Tahoma</vt:lpstr>
      <vt:lpstr>Wingdings</vt:lpstr>
      <vt:lpstr>templateLight</vt:lpstr>
      <vt:lpstr>THE SOURCES OF CORRUPTION   Dr. Hisham Awartani    Executive Director of the Center for Private Sector Development (CPSD), Palestinian Territories</vt:lpstr>
      <vt:lpstr>Corruption in public  and private sectors</vt:lpstr>
      <vt:lpstr>Causes of corruption:  the demand side</vt:lpstr>
      <vt:lpstr>The problem of bribery  in business conduct</vt:lpstr>
      <vt:lpstr>Causes of corruption:  the supply side</vt:lpstr>
      <vt:lpstr>Cultural and systemic obstacles</vt:lpstr>
      <vt:lpstr>Cost of corruption</vt:lpstr>
      <vt:lpstr>The devastating impact of corruption</vt:lpstr>
      <vt:lpstr>Fighting corruption  in the public sector</vt:lpstr>
      <vt:lpstr>The need for better public  sector governance</vt:lpstr>
      <vt:lpstr>Fighting corruption  in the private sector</vt:lpstr>
      <vt:lpstr>Conclusion</vt:lpstr>
      <vt:lpstr>PowerPoint Presentation</vt:lpstr>
      <vt:lpstr>ENDING</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jkindle</dc:creator>
  <cp:lastModifiedBy>Chung Yeobin</cp:lastModifiedBy>
  <cp:revision>5</cp:revision>
  <dcterms:created xsi:type="dcterms:W3CDTF">2013-01-09T19:21:31Z</dcterms:created>
  <dcterms:modified xsi:type="dcterms:W3CDTF">2014-09-09T19:10:20Z</dcterms:modified>
</cp:coreProperties>
</file>