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  <a:srgbClr val="003399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62AF2-04CD-49E9-9B89-76C121A9323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14FD7-549C-4663-BD3C-963B87349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ipe website 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8915400" cy="17664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915400" y="990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762000"/>
          </a:xfrm>
        </p:spPr>
        <p:txBody>
          <a:bodyPr anchor="b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934200" cy="7953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105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87FF-4188-4B0C-BF9B-376AC5A95A05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ipe 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304800"/>
            <a:ext cx="831274" cy="76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295400"/>
            <a:ext cx="9144000" cy="762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rgbClr val="00539B"/>
          </a:solidFill>
          <a:latin typeface="Franklin Gothic Demi Cond" pitchFamily="34" charset="0"/>
          <a:ea typeface="FangSong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/>
              <a:t>CORRUPTION AND GOVERNANCE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4000" b="1" dirty="0">
                <a:solidFill>
                  <a:schemeClr val="tx1"/>
                </a:solidFill>
              </a:rPr>
              <a:t>Daniel Kaufmann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/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dirty="0"/>
              <a:t>Nonresident Senior Fellow</a:t>
            </a:r>
            <a:br>
              <a:rPr lang="en-US" altLang="en-US" dirty="0"/>
            </a:br>
            <a:r>
              <a:rPr lang="en-US" altLang="en-US" dirty="0"/>
              <a:t> Brookings Institution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anti-corruption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altLang="en-US" sz="2800" dirty="0"/>
              <a:t>There has been little progress globally on broader governance reforms </a:t>
            </a:r>
          </a:p>
          <a:p>
            <a:pPr lvl="1"/>
            <a:r>
              <a:rPr lang="en-US" altLang="en-US" sz="2400" dirty="0"/>
              <a:t>Media freedom is lacking in many countries</a:t>
            </a:r>
          </a:p>
          <a:p>
            <a:pPr lvl="1"/>
            <a:r>
              <a:rPr lang="en-US" altLang="en-US" sz="2400" dirty="0"/>
              <a:t>Disclosure of assets by politicians is not widespread</a:t>
            </a:r>
          </a:p>
          <a:p>
            <a:pPr lvl="1"/>
            <a:r>
              <a:rPr lang="en-US" altLang="en-US" sz="2400" dirty="0"/>
              <a:t>Political campaign finance remains an issue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9600" y="4445000"/>
            <a:ext cx="7010400" cy="19558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If there is very little progress on broader governance reforms, the impact of many of the smaller initiatives, such as anti-corruption manuals, publications, and voluntary codes of conduct, may be rather limited. </a:t>
            </a:r>
          </a:p>
        </p:txBody>
      </p:sp>
    </p:spTree>
    <p:extLst>
      <p:ext uri="{BB962C8B-B14F-4D97-AF65-F5344CB8AC3E}">
        <p14:creationId xmlns:p14="http://schemas.microsoft.com/office/powerpoint/2010/main" val="35091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governance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Voluntary anti-corruption codes can only work with better overall governance</a:t>
            </a:r>
          </a:p>
          <a:p>
            <a:pPr lvl="1">
              <a:defRPr/>
            </a:pPr>
            <a:r>
              <a:rPr lang="en-US" dirty="0"/>
              <a:t>Single bottom line and incentives matter </a:t>
            </a:r>
          </a:p>
          <a:p>
            <a:pPr lvl="1">
              <a:defRPr/>
            </a:pPr>
            <a:r>
              <a:rPr lang="en-US" dirty="0"/>
              <a:t>Voluntary measures may produce little results if the incentives are not there</a:t>
            </a:r>
          </a:p>
          <a:p>
            <a:pPr>
              <a:defRPr/>
            </a:pPr>
            <a:r>
              <a:rPr lang="en-US" dirty="0"/>
              <a:t>Incentives for corruption can be reduced by third-party monitoring with serious sanctions for non-compliance and high reputational costs</a:t>
            </a:r>
          </a:p>
        </p:txBody>
      </p:sp>
    </p:spTree>
    <p:extLst>
      <p:ext uri="{BB962C8B-B14F-4D97-AF65-F5344CB8AC3E}">
        <p14:creationId xmlns:p14="http://schemas.microsoft.com/office/powerpoint/2010/main" val="25400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Overcoming resistance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anti-corruption </a:t>
            </a:r>
            <a:r>
              <a:rPr lang="en-US" dirty="0"/>
              <a:t>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Many serious anti-corruption reforms are resisted by different groups</a:t>
            </a:r>
          </a:p>
          <a:p>
            <a:pPr lvl="1">
              <a:defRPr/>
            </a:pPr>
            <a:r>
              <a:rPr lang="en-US" dirty="0"/>
              <a:t>There are often many vested interests stacked against the implementation of anti-corruption reforms</a:t>
            </a:r>
          </a:p>
          <a:p>
            <a:pPr>
              <a:defRPr/>
            </a:pPr>
            <a:r>
              <a:rPr lang="en-US" dirty="0"/>
              <a:t>The key is to figure out whether each initiative is truly making a difference</a:t>
            </a:r>
          </a:p>
          <a:p>
            <a:pPr lvl="1">
              <a:defRPr/>
            </a:pPr>
            <a:r>
              <a:rPr lang="en-US" dirty="0"/>
              <a:t>If not, how can it make a difference in the next stage? </a:t>
            </a:r>
          </a:p>
        </p:txBody>
      </p:sp>
    </p:spTree>
    <p:extLst>
      <p:ext uri="{BB962C8B-B14F-4D97-AF65-F5344CB8AC3E}">
        <p14:creationId xmlns:p14="http://schemas.microsoft.com/office/powerpoint/2010/main" val="27380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superficial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State capture remains a formidable challenge </a:t>
            </a:r>
          </a:p>
          <a:p>
            <a:pPr lvl="1"/>
            <a:r>
              <a:rPr lang="en-US" altLang="en-US" sz="2400" dirty="0"/>
              <a:t>The capture of the state institutions, laws, regulations, and policies of the government by private elites </a:t>
            </a:r>
          </a:p>
          <a:p>
            <a:pPr lvl="1"/>
            <a:r>
              <a:rPr lang="en-US" altLang="en-US" sz="2400" dirty="0"/>
              <a:t>Prevalent in many countries around the world</a:t>
            </a:r>
          </a:p>
          <a:p>
            <a:r>
              <a:rPr lang="en-US" altLang="en-US" sz="2800" dirty="0"/>
              <a:t>Wherever state capture exists, micro anti-corruption initiatives make little difference</a:t>
            </a:r>
          </a:p>
          <a:p>
            <a:pPr lvl="1"/>
            <a:r>
              <a:rPr lang="en-US" altLang="en-US" sz="2400" dirty="0"/>
              <a:t>The key is to address the systemic problem </a:t>
            </a:r>
          </a:p>
          <a:p>
            <a:pPr lvl="1"/>
            <a:r>
              <a:rPr lang="en-US" altLang="en-US" sz="2400" dirty="0"/>
              <a:t>Outside donor organizations cannot solve this problem, but can position their programs better to make a difference </a:t>
            </a:r>
          </a:p>
        </p:txBody>
      </p:sp>
    </p:spTree>
    <p:extLst>
      <p:ext uri="{BB962C8B-B14F-4D97-AF65-F5344CB8AC3E}">
        <p14:creationId xmlns:p14="http://schemas.microsoft.com/office/powerpoint/2010/main" val="35088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capture and vested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State capture undermines competitiveness of medium- and small-scale enterprises, as well as public sector governance</a:t>
            </a:r>
          </a:p>
          <a:p>
            <a:pPr lvl="1">
              <a:defRPr/>
            </a:pPr>
            <a:r>
              <a:rPr lang="en-US" sz="2400" dirty="0"/>
              <a:t>Exists in industrialized and emerging economies</a:t>
            </a:r>
          </a:p>
          <a:p>
            <a:pPr>
              <a:defRPr/>
            </a:pPr>
            <a:r>
              <a:rPr lang="en-US" sz="2800" dirty="0"/>
              <a:t>Although most firms have an interest in a well-governed business environment, some firms with vested interests in </a:t>
            </a:r>
            <a:r>
              <a:rPr lang="en-US" sz="2800" i="1" dirty="0"/>
              <a:t>status quo</a:t>
            </a:r>
            <a:r>
              <a:rPr lang="en-US" sz="2800" dirty="0"/>
              <a:t> will remain uninterested in anti-corruption reforms</a:t>
            </a:r>
          </a:p>
          <a:p>
            <a:pPr lvl="1">
              <a:defRPr/>
            </a:pPr>
            <a:r>
              <a:rPr lang="en-US" sz="2400" dirty="0"/>
              <a:t>Even if firms recognize the benefits of anti-corruption, the challenge of collective action against corruption remains</a:t>
            </a:r>
          </a:p>
        </p:txBody>
      </p:sp>
    </p:spTree>
    <p:extLst>
      <p:ext uri="{BB962C8B-B14F-4D97-AF65-F5344CB8AC3E}">
        <p14:creationId xmlns:p14="http://schemas.microsoft.com/office/powerpoint/2010/main" val="15468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pic>
        <p:nvPicPr>
          <p:cNvPr id="4" name="Picture 3" descr="CIPE-pms287-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362200"/>
            <a:ext cx="2466975" cy="2263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progress of international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anti-corruption </a:t>
            </a:r>
            <a:r>
              <a:rPr lang="en-US" dirty="0"/>
              <a:t>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More explicit international recognition now exists of the negative effects of corruption</a:t>
            </a:r>
          </a:p>
          <a:p>
            <a:pPr lvl="1">
              <a:defRPr/>
            </a:pPr>
            <a:r>
              <a:rPr lang="en-US" sz="2400" dirty="0"/>
              <a:t>Corruption is an obstacle to development</a:t>
            </a:r>
          </a:p>
          <a:p>
            <a:pPr>
              <a:defRPr/>
            </a:pPr>
            <a:r>
              <a:rPr lang="en-US" sz="2800" dirty="0"/>
              <a:t>When corruption is curbed and governance improves, development dividend is significant</a:t>
            </a:r>
          </a:p>
          <a:p>
            <a:pPr>
              <a:defRPr/>
            </a:pPr>
            <a:r>
              <a:rPr lang="en-US" sz="2800" dirty="0"/>
              <a:t>Private sector has a major role – and a major responsibility – in fighting corruption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" y="5181600"/>
            <a:ext cx="7543800" cy="129857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solidFill>
                  <a:srgbClr val="FFC000"/>
                </a:solidFill>
                <a:latin typeface="Arial" panose="020B0604020202020204" pitchFamily="34" charset="0"/>
              </a:rPr>
              <a:t>300 percent development dividend</a:t>
            </a:r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: a country that improves governance by one standard deviation can expect to more or less triple its annual per capita income in the long run.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need for collective action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against </a:t>
            </a:r>
            <a:r>
              <a:rPr lang="en-US" dirty="0"/>
              <a:t>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Collective action is indispensable in combating corruption</a:t>
            </a:r>
          </a:p>
          <a:p>
            <a:pPr>
              <a:defRPr/>
            </a:pPr>
            <a:r>
              <a:rPr lang="en-US" dirty="0"/>
              <a:t>Collective action should include the private sector</a:t>
            </a:r>
          </a:p>
          <a:p>
            <a:pPr lvl="1">
              <a:defRPr/>
            </a:pPr>
            <a:r>
              <a:rPr lang="en-US" dirty="0"/>
              <a:t>Making business ethics a higher priority is crucial in anti-corruption efforts</a:t>
            </a:r>
          </a:p>
          <a:p>
            <a:pPr>
              <a:defRPr/>
            </a:pPr>
            <a:r>
              <a:rPr lang="en-US" dirty="0"/>
              <a:t>Significant progress has been made in the past decade, but more is still needed</a:t>
            </a:r>
          </a:p>
        </p:txBody>
      </p:sp>
    </p:spTree>
    <p:extLst>
      <p:ext uri="{BB962C8B-B14F-4D97-AF65-F5344CB8AC3E}">
        <p14:creationId xmlns:p14="http://schemas.microsoft.com/office/powerpoint/2010/main" val="25926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to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Though there is progress in anti-corruption efforts around the world, it has been checkered and not universal</a:t>
            </a:r>
          </a:p>
          <a:p>
            <a:pPr>
              <a:defRPr/>
            </a:pPr>
            <a:r>
              <a:rPr lang="en-US" dirty="0"/>
              <a:t>Many domestic firms and multinationals still widely engage in bribery</a:t>
            </a:r>
          </a:p>
          <a:p>
            <a:pPr lvl="1">
              <a:defRPr/>
            </a:pPr>
            <a:r>
              <a:rPr lang="en-US" dirty="0"/>
              <a:t>Procurement is particularly corruption-prone</a:t>
            </a:r>
          </a:p>
          <a:p>
            <a:pPr>
              <a:defRPr/>
            </a:pPr>
            <a:r>
              <a:rPr lang="en-US" dirty="0"/>
              <a:t>Corrupt practices in emerging economies remain widespread despite some improvements</a:t>
            </a:r>
          </a:p>
        </p:txBody>
      </p:sp>
    </p:spTree>
    <p:extLst>
      <p:ext uri="{BB962C8B-B14F-4D97-AF65-F5344CB8AC3E}">
        <p14:creationId xmlns:p14="http://schemas.microsoft.com/office/powerpoint/2010/main" val="9036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/>
              <a:t>Multiple bottom lines approach expanded business considerations beyond the profit motive to include other goals</a:t>
            </a:r>
          </a:p>
          <a:p>
            <a:pPr lvl="1">
              <a:defRPr/>
            </a:pPr>
            <a:r>
              <a:rPr lang="en-US" sz="2400" dirty="0"/>
              <a:t>Social and environmental sustainability, corporate social responsibility, etc.</a:t>
            </a:r>
          </a:p>
          <a:p>
            <a:pPr>
              <a:defRPr/>
            </a:pPr>
            <a:r>
              <a:rPr lang="en-US" sz="2800" dirty="0"/>
              <a:t>BUT the essence of business operations still comes down to the single bottom line</a:t>
            </a:r>
          </a:p>
          <a:p>
            <a:pPr lvl="1">
              <a:defRPr/>
            </a:pPr>
            <a:r>
              <a:rPr lang="en-US" sz="2400" dirty="0"/>
              <a:t>Basic principle: companies must be first accountable to their shareholders</a:t>
            </a:r>
          </a:p>
          <a:p>
            <a:pPr lvl="1">
              <a:defRPr/>
            </a:pPr>
            <a:r>
              <a:rPr lang="en-US" sz="2400" dirty="0"/>
              <a:t>The principle of accountability to shareholders drives incentives and behavior of companies</a:t>
            </a:r>
          </a:p>
        </p:txBody>
      </p:sp>
    </p:spTree>
    <p:extLst>
      <p:ext uri="{BB962C8B-B14F-4D97-AF65-F5344CB8AC3E}">
        <p14:creationId xmlns:p14="http://schemas.microsoft.com/office/powerpoint/2010/main" val="95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 and costs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It is important to find the incentives that drive companies and individuals to engage in corrupt practices</a:t>
            </a:r>
          </a:p>
          <a:p>
            <a:pPr>
              <a:defRPr/>
            </a:pPr>
            <a:r>
              <a:rPr lang="en-US" dirty="0"/>
              <a:t>It is also important to evaluate the costs and benefits of anti-corruption regulation and enforcement</a:t>
            </a:r>
          </a:p>
          <a:p>
            <a:pPr lvl="1">
              <a:defRPr/>
            </a:pPr>
            <a:r>
              <a:rPr lang="en-US" dirty="0"/>
              <a:t>Excess regulations can create negative reactions from the private sector and produce more incentives for bribery</a:t>
            </a:r>
          </a:p>
        </p:txBody>
      </p:sp>
    </p:spTree>
    <p:extLst>
      <p:ext uri="{BB962C8B-B14F-4D97-AF65-F5344CB8AC3E}">
        <p14:creationId xmlns:p14="http://schemas.microsoft.com/office/powerpoint/2010/main" val="4158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greater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alternative to excessive regulation is greater transparency</a:t>
            </a:r>
          </a:p>
          <a:p>
            <a:pPr>
              <a:defRPr/>
            </a:pPr>
            <a:r>
              <a:rPr lang="en-US" dirty="0"/>
              <a:t>More attention should be paid to proper disclosure in governments, corporations, and multilateral organizations</a:t>
            </a:r>
          </a:p>
          <a:p>
            <a:pPr>
              <a:defRPr/>
            </a:pPr>
            <a:r>
              <a:rPr lang="en-US" dirty="0"/>
              <a:t>Transparency at the corporate level, such as the monitoring of stock market and banking system, is needed</a:t>
            </a:r>
          </a:p>
        </p:txBody>
      </p:sp>
    </p:spTree>
    <p:extLst>
      <p:ext uri="{BB962C8B-B14F-4D97-AF65-F5344CB8AC3E}">
        <p14:creationId xmlns:p14="http://schemas.microsoft.com/office/powerpoint/2010/main" val="26326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deters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altLang="en-US" sz="2800" dirty="0"/>
              <a:t>The World Bank publishes the names of corporations and individuals involved in inappropriate or corrupt practices in World Bank-funded projects </a:t>
            </a:r>
          </a:p>
          <a:p>
            <a:r>
              <a:rPr lang="en-US" altLang="en-US" sz="2800" dirty="0"/>
              <a:t>International organizations such as Transparency International can be a depository of information on corruption</a:t>
            </a:r>
          </a:p>
          <a:p>
            <a:pPr lvl="1"/>
            <a:r>
              <a:rPr lang="en-US" altLang="en-US" sz="2400" dirty="0"/>
              <a:t>Greater transparency increases reputational cost and decreases incentives for corruption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7696200" cy="46166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We need transparency reforms with spine, not rhetoric. </a:t>
            </a:r>
          </a:p>
        </p:txBody>
      </p:sp>
    </p:spTree>
    <p:extLst>
      <p:ext uri="{BB962C8B-B14F-4D97-AF65-F5344CB8AC3E}">
        <p14:creationId xmlns:p14="http://schemas.microsoft.com/office/powerpoint/2010/main" val="35867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media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Free media and investigative journalism can greatly increase reputational risks for corporations and public officials</a:t>
            </a:r>
          </a:p>
          <a:p>
            <a:pPr>
              <a:defRPr/>
            </a:pPr>
            <a:r>
              <a:rPr lang="en-US" dirty="0"/>
              <a:t>Research also shows a strong correlation between mentions in the press about corporate abuses and better corporate governance</a:t>
            </a:r>
          </a:p>
        </p:txBody>
      </p:sp>
      <p:pic>
        <p:nvPicPr>
          <p:cNvPr id="4" name="Picture 7" descr="MCj037106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953000"/>
            <a:ext cx="18986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9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templateLight</Template>
  <TotalTime>33</TotalTime>
  <Words>754</Words>
  <Application>Microsoft Office PowerPoint</Application>
  <PresentationFormat>On-screen Show (4:3)</PresentationFormat>
  <Paragraphs>70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FangSong</vt:lpstr>
      <vt:lpstr>Arial</vt:lpstr>
      <vt:lpstr>Calibri</vt:lpstr>
      <vt:lpstr>Franklin Gothic Demi Cond</vt:lpstr>
      <vt:lpstr>templateLight</vt:lpstr>
      <vt:lpstr>CORRUPTION AND GOVERNANCE   Daniel Kaufmann  Nonresident Senior Fellow  Brookings Institution</vt:lpstr>
      <vt:lpstr>The progress of international  anti-corruption efforts</vt:lpstr>
      <vt:lpstr>The need for collective action  against corruption</vt:lpstr>
      <vt:lpstr>Limits to progress</vt:lpstr>
      <vt:lpstr>Single bottom line</vt:lpstr>
      <vt:lpstr>Incentives and costs matter</vt:lpstr>
      <vt:lpstr>The need for greater transparency</vt:lpstr>
      <vt:lpstr>Transparency deters corruption</vt:lpstr>
      <vt:lpstr>The importance of media freedom</vt:lpstr>
      <vt:lpstr>Evaluating anti-corruption efforts</vt:lpstr>
      <vt:lpstr>Broader governance framework</vt:lpstr>
      <vt:lpstr>Overcoming resistance to  anti-corruption reforms</vt:lpstr>
      <vt:lpstr>Going beyond superficial reforms</vt:lpstr>
      <vt:lpstr>State capture and vested interests</vt:lpstr>
      <vt:lpstr>ENDING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jkindle</dc:creator>
  <cp:lastModifiedBy>Chung Yeobin</cp:lastModifiedBy>
  <cp:revision>3</cp:revision>
  <dcterms:created xsi:type="dcterms:W3CDTF">2013-01-09T19:21:31Z</dcterms:created>
  <dcterms:modified xsi:type="dcterms:W3CDTF">2014-09-09T20:59:14Z</dcterms:modified>
</cp:coreProperties>
</file>