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5" r:id="rId12"/>
    <p:sldId id="296" r:id="rId13"/>
    <p:sldId id="293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9B"/>
    <a:srgbClr val="003399"/>
    <a:srgbClr val="FF99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62AF2-04CD-49E9-9B89-76C121A93237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14FD7-549C-4663-BD3C-963B87349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7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76400" cy="365125"/>
          </a:xfrm>
        </p:spPr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ipe website 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8915400" cy="17664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915400" y="990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762000"/>
          </a:xfrm>
        </p:spPr>
        <p:txBody>
          <a:bodyPr anchor="b">
            <a:normAutofit/>
          </a:bodyPr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934200" cy="7953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105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87FF-4188-4B0C-BF9B-376AC5A95A05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ipe 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304800"/>
            <a:ext cx="831274" cy="76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295400"/>
            <a:ext cx="9144000" cy="762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rgbClr val="00539B"/>
          </a:solidFill>
          <a:latin typeface="Franklin Gothic Demi Cond" pitchFamily="34" charset="0"/>
          <a:ea typeface="FangSong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b="1" dirty="0"/>
              <a:t>CORPORATE SOCIAL RESPONSIBILITY   IN DEVELOPING COUNTRIES 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 smtClean="0"/>
              <a:t/>
            </a:r>
            <a:br>
              <a:rPr lang="en-US" altLang="en-US" sz="3200" dirty="0" smtClean="0"/>
            </a:br>
            <a:r>
              <a:rPr lang="en-US" altLang="en-US" sz="3200" dirty="0"/>
              <a:t/>
            </a:r>
            <a:br>
              <a:rPr lang="en-US" altLang="en-US" sz="3200" dirty="0"/>
            </a:br>
            <a:r>
              <a:rPr lang="en-US" altLang="en-US" sz="3200" dirty="0"/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Yanti</a:t>
            </a: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b="1" dirty="0" err="1">
                <a:solidFill>
                  <a:schemeClr val="tx1"/>
                </a:solidFill>
              </a:rPr>
              <a:t>Koestoer</a:t>
            </a: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/>
            </a:r>
            <a:br>
              <a:rPr lang="en-US" altLang="en-US" b="1" dirty="0">
                <a:solidFill>
                  <a:schemeClr val="tx1"/>
                </a:solidFill>
              </a:rPr>
            </a:br>
            <a:r>
              <a:rPr lang="en-US" altLang="en-US" b="1" dirty="0">
                <a:solidFill>
                  <a:schemeClr val="tx1"/>
                </a:solidFill>
              </a:rPr>
              <a:t> </a:t>
            </a:r>
            <a:r>
              <a:rPr lang="en-US" altLang="en-US" sz="3200" dirty="0"/>
              <a:t>Executive Director, Indonesia Business Links (IBL)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CSR in developing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developed </a:t>
            </a:r>
            <a:r>
              <a:rPr lang="en-US" dirty="0"/>
              <a:t>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Basic understanding of CSR is same in developed and developing countries</a:t>
            </a:r>
          </a:p>
          <a:p>
            <a:pPr lvl="1">
              <a:defRPr/>
            </a:pPr>
            <a:r>
              <a:rPr lang="en-US" dirty="0"/>
              <a:t>BUT developing countries have more areas that need intervention</a:t>
            </a:r>
          </a:p>
          <a:p>
            <a:pPr>
              <a:defRPr/>
            </a:pPr>
            <a:r>
              <a:rPr lang="en-US" dirty="0"/>
              <a:t>CSR should be based on the local needs</a:t>
            </a:r>
          </a:p>
          <a:p>
            <a:pPr>
              <a:defRPr/>
            </a:pPr>
            <a:r>
              <a:rPr lang="en-US" dirty="0"/>
              <a:t>CSR is often advanced through public-private partnerships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57200" y="4876800"/>
            <a:ext cx="8077200" cy="122555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</a:rPr>
              <a:t>Public-private partnerships that combine government and civil society efforts with private sector initiatives are very effective.</a:t>
            </a:r>
          </a:p>
        </p:txBody>
      </p:sp>
    </p:spTree>
    <p:extLst>
      <p:ext uri="{BB962C8B-B14F-4D97-AF65-F5344CB8AC3E}">
        <p14:creationId xmlns:p14="http://schemas.microsoft.com/office/powerpoint/2010/main" val="1551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Explaining CSR to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000" dirty="0"/>
              <a:t>Many companies make contributions without calling it CSR</a:t>
            </a:r>
          </a:p>
          <a:p>
            <a:pPr lvl="1"/>
            <a:r>
              <a:rPr lang="en-US" altLang="en-US" sz="2600" dirty="0"/>
              <a:t>BUT companies have difficulties satisfying all the needs and wishes of the community</a:t>
            </a:r>
          </a:p>
          <a:p>
            <a:pPr lvl="1"/>
            <a:r>
              <a:rPr lang="en-US" altLang="en-US" sz="2600" dirty="0"/>
              <a:t>They need a better strategy to respond to the needs of the community </a:t>
            </a:r>
          </a:p>
          <a:p>
            <a:r>
              <a:rPr lang="en-US" altLang="en-US" sz="3000" dirty="0"/>
              <a:t>Companies should see CSR from their own perspective as a part of business strategy that also benefits the community</a:t>
            </a:r>
          </a:p>
          <a:p>
            <a:pPr lvl="1"/>
            <a:r>
              <a:rPr lang="en-US" altLang="en-US" sz="2600" dirty="0"/>
              <a:t>CSR is about incorporating external and internal aspects of the business operation </a:t>
            </a:r>
          </a:p>
        </p:txBody>
      </p:sp>
    </p:spTree>
    <p:extLst>
      <p:ext uri="{BB962C8B-B14F-4D97-AF65-F5344CB8AC3E}">
        <p14:creationId xmlns:p14="http://schemas.microsoft.com/office/powerpoint/2010/main" val="18833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challenges in applying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Companies sometimes create over-expectations of what they can provide</a:t>
            </a:r>
          </a:p>
          <a:p>
            <a:pPr>
              <a:defRPr/>
            </a:pPr>
            <a:r>
              <a:rPr lang="en-US" dirty="0"/>
              <a:t>Donations may generate social conflicts between the beneficiaries</a:t>
            </a:r>
          </a:p>
          <a:p>
            <a:pPr>
              <a:defRPr/>
            </a:pPr>
            <a:r>
              <a:rPr lang="en-US" dirty="0"/>
              <a:t>Some companies are skeptical about CSR because they see it as a foreign paradigm</a:t>
            </a:r>
          </a:p>
          <a:p>
            <a:pPr>
              <a:defRPr/>
            </a:pPr>
            <a:r>
              <a:rPr lang="en-US" dirty="0"/>
              <a:t>CSR is still not understood by some firms as a part of regular business practice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09600" y="5334000"/>
            <a:ext cx="8001000" cy="860425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</a:rPr>
              <a:t>The key challenge is to define and explain CSR to those skeptical or unaware of the concept.</a:t>
            </a:r>
          </a:p>
        </p:txBody>
      </p:sp>
    </p:spTree>
    <p:extLst>
      <p:ext uri="{BB962C8B-B14F-4D97-AF65-F5344CB8AC3E}">
        <p14:creationId xmlns:p14="http://schemas.microsoft.com/office/powerpoint/2010/main" val="367362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Cultivating CSR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CSR has gained momentum recently</a:t>
            </a:r>
          </a:p>
          <a:p>
            <a:pPr lvl="1">
              <a:defRPr/>
            </a:pPr>
            <a:r>
              <a:rPr lang="en-US" dirty="0"/>
              <a:t>More government attention on enforcement of social and environmental practices</a:t>
            </a:r>
          </a:p>
          <a:p>
            <a:pPr>
              <a:defRPr/>
            </a:pPr>
            <a:r>
              <a:rPr lang="en-US" dirty="0"/>
              <a:t>Many governments want to make CSR part of the legal regulations</a:t>
            </a:r>
          </a:p>
          <a:p>
            <a:pPr lvl="1">
              <a:defRPr/>
            </a:pPr>
            <a:r>
              <a:rPr lang="en-US" dirty="0"/>
              <a:t>CSR, however, should go beyond mandatory government regulations and be voluntary</a:t>
            </a:r>
          </a:p>
          <a:p>
            <a:pPr>
              <a:defRPr/>
            </a:pPr>
            <a:r>
              <a:rPr lang="en-US" dirty="0"/>
              <a:t>Improving CSR and corporate citizenship is a long-term mission</a:t>
            </a:r>
          </a:p>
        </p:txBody>
      </p:sp>
    </p:spTree>
    <p:extLst>
      <p:ext uri="{BB962C8B-B14F-4D97-AF65-F5344CB8AC3E}">
        <p14:creationId xmlns:p14="http://schemas.microsoft.com/office/powerpoint/2010/main" val="4890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pic>
        <p:nvPicPr>
          <p:cNvPr id="4" name="Picture 3" descr="CIPE-pms287-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362200"/>
            <a:ext cx="2466975" cy="2263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</a:t>
            </a:r>
            <a:r>
              <a:rPr lang="en-US" dirty="0" smtClean="0"/>
              <a:t>Corporate </a:t>
            </a:r>
            <a:r>
              <a:rPr lang="en-US" dirty="0"/>
              <a:t>Social Responsibility (CSR)?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Corporate social responsibility is the way companies engage in the community as a strategy that produces long-term benefits for both the community and companies</a:t>
            </a:r>
          </a:p>
          <a:p>
            <a:pPr>
              <a:defRPr/>
            </a:pPr>
            <a:r>
              <a:rPr lang="en-US" dirty="0"/>
              <a:t>CSR is not only charity but also above all a strategy of doing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motivation for CSR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defRPr/>
            </a:pPr>
            <a:r>
              <a:rPr lang="en-US" dirty="0"/>
              <a:t>Care for the environment and society, which are the sources of both human capital and raw materials</a:t>
            </a:r>
          </a:p>
          <a:p>
            <a:pPr>
              <a:defRPr/>
            </a:pPr>
            <a:r>
              <a:rPr lang="en-US" dirty="0"/>
              <a:t>A way of gaining acceptance in the community where a business operates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09600" y="4724400"/>
            <a:ext cx="7924800" cy="1225550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C000"/>
                </a:solidFill>
                <a:latin typeface="Arial" panose="020B0604020202020204" pitchFamily="34" charset="0"/>
              </a:rPr>
              <a:t>CSR should not be forced on the companies by legislations. It should be instead a voluntary initiative that benefits both the companies and the society.</a:t>
            </a:r>
          </a:p>
        </p:txBody>
      </p:sp>
    </p:spTree>
    <p:extLst>
      <p:ext uri="{BB962C8B-B14F-4D97-AF65-F5344CB8AC3E}">
        <p14:creationId xmlns:p14="http://schemas.microsoft.com/office/powerpoint/2010/main" val="13106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Misperceptions about CSR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developing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Because CSR is a new paradigm, there are many misconceptions</a:t>
            </a:r>
          </a:p>
          <a:p>
            <a:pPr lvl="1">
              <a:defRPr/>
            </a:pPr>
            <a:r>
              <a:rPr lang="en-US" dirty="0"/>
              <a:t>More education needed to make sure the correct definition of CSR is adopted</a:t>
            </a:r>
          </a:p>
          <a:p>
            <a:pPr>
              <a:defRPr/>
            </a:pPr>
            <a:r>
              <a:rPr lang="en-US" dirty="0"/>
              <a:t>CSR is not meant to have communities depend on companies for donations or to take over the roles of government</a:t>
            </a:r>
          </a:p>
          <a:p>
            <a:pPr lvl="1">
              <a:defRPr/>
            </a:pPr>
            <a:r>
              <a:rPr lang="en-US" dirty="0"/>
              <a:t>Firms have limits to what they can contribute </a:t>
            </a:r>
          </a:p>
          <a:p>
            <a:pPr lvl="1">
              <a:defRPr/>
            </a:pPr>
            <a:r>
              <a:rPr lang="en-US" dirty="0"/>
              <a:t>Governments have to do their jobs</a:t>
            </a:r>
          </a:p>
        </p:txBody>
      </p:sp>
    </p:spTree>
    <p:extLst>
      <p:ext uri="{BB962C8B-B14F-4D97-AF65-F5344CB8AC3E}">
        <p14:creationId xmlns:p14="http://schemas.microsoft.com/office/powerpoint/2010/main" val="18588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CSR apply to everyone?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CSR is applicable to all companies regardless of their size and sector</a:t>
            </a:r>
          </a:p>
          <a:p>
            <a:pPr>
              <a:defRPr/>
            </a:pPr>
            <a:r>
              <a:rPr lang="en-US" dirty="0"/>
              <a:t>CSR is not only money but also other contributions such as knowledge, materials, voluntarism</a:t>
            </a:r>
          </a:p>
          <a:p>
            <a:pPr>
              <a:defRPr/>
            </a:pPr>
            <a:r>
              <a:rPr lang="en-US" dirty="0"/>
              <a:t>CSR is also related to the way companies treat labor and behave in the community</a:t>
            </a:r>
          </a:p>
          <a:p>
            <a:pPr>
              <a:defRPr/>
            </a:pPr>
            <a:r>
              <a:rPr lang="en-US" dirty="0"/>
              <a:t>CSR does not necessarily have to entail large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7670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Social Responsibility </a:t>
            </a: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Corporate </a:t>
            </a:r>
            <a:r>
              <a:rPr lang="en-US" dirty="0"/>
              <a:t>Citizenship in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term “corporate citizenship” (CC) was known long before CSR</a:t>
            </a:r>
          </a:p>
          <a:p>
            <a:r>
              <a:rPr lang="en-US" altLang="en-US" dirty="0"/>
              <a:t>BUT CSR has become a more popular term than CC among the public and in the business community</a:t>
            </a:r>
          </a:p>
          <a:p>
            <a:r>
              <a:rPr lang="en-US" altLang="en-US" dirty="0"/>
              <a:t>The two terms now explain the same notion of how companies ought to behave as responsible citizens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11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tenets of corporate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Five areas of good corporate behavior:</a:t>
            </a:r>
          </a:p>
          <a:p>
            <a:pPr lvl="1"/>
            <a:r>
              <a:rPr lang="en-US" altLang="en-US" dirty="0"/>
              <a:t>Management of human capital</a:t>
            </a:r>
          </a:p>
          <a:p>
            <a:pPr lvl="1"/>
            <a:r>
              <a:rPr lang="en-US" altLang="en-US" dirty="0"/>
              <a:t>Management of the environment</a:t>
            </a:r>
          </a:p>
          <a:p>
            <a:pPr lvl="1"/>
            <a:r>
              <a:rPr lang="en-US" altLang="en-US" dirty="0"/>
              <a:t>Accountability and transparency through good corporate governance</a:t>
            </a:r>
          </a:p>
          <a:p>
            <a:pPr lvl="1"/>
            <a:r>
              <a:rPr lang="en-US" altLang="en-US" dirty="0"/>
              <a:t>Looking after local economic development</a:t>
            </a:r>
          </a:p>
          <a:p>
            <a:pPr lvl="1"/>
            <a:r>
              <a:rPr lang="en-US" altLang="en-US" dirty="0"/>
              <a:t>Minimizing any possible social conflict with the community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238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CSR for different types of companies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Indonesia Business Links (IBL) is working with over 40 companies committed to CSR</a:t>
            </a:r>
          </a:p>
          <a:p>
            <a:pPr>
              <a:defRPr/>
            </a:pPr>
            <a:r>
              <a:rPr lang="en-US" dirty="0"/>
              <a:t>Companies adopt CSR in different ways</a:t>
            </a:r>
          </a:p>
          <a:p>
            <a:pPr lvl="1">
              <a:defRPr/>
            </a:pPr>
            <a:r>
              <a:rPr lang="en-US" dirty="0"/>
              <a:t>Multinationals bring CSR practices learned from their home countries</a:t>
            </a:r>
          </a:p>
          <a:p>
            <a:pPr lvl="1">
              <a:defRPr/>
            </a:pPr>
            <a:r>
              <a:rPr lang="en-US" dirty="0"/>
              <a:t>State-owned companies are mandated by the government to contribute</a:t>
            </a:r>
          </a:p>
          <a:p>
            <a:pPr lvl="1">
              <a:defRPr/>
            </a:pPr>
            <a:r>
              <a:rPr lang="en-US" dirty="0"/>
              <a:t>Local companies make CSR contributions but often do not call it CSR</a:t>
            </a:r>
          </a:p>
        </p:txBody>
      </p:sp>
    </p:spTree>
    <p:extLst>
      <p:ext uri="{BB962C8B-B14F-4D97-AF65-F5344CB8AC3E}">
        <p14:creationId xmlns:p14="http://schemas.microsoft.com/office/powerpoint/2010/main" val="6691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CSR in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000" dirty="0"/>
              <a:t>Many companies are engaged in education, health services, and environment programs</a:t>
            </a:r>
          </a:p>
          <a:p>
            <a:r>
              <a:rPr lang="en-US" altLang="en-US" sz="3000" dirty="0"/>
              <a:t>In Indonesia, companies consider human capital as a very important aspect of CSR</a:t>
            </a:r>
          </a:p>
          <a:p>
            <a:r>
              <a:rPr lang="en-US" altLang="en-US" sz="3000" dirty="0"/>
              <a:t>For a large country like Indonesia, the government needs help from the private sector to deliver all the needed services</a:t>
            </a:r>
          </a:p>
          <a:p>
            <a:pPr lvl="1"/>
            <a:r>
              <a:rPr lang="en-US" altLang="en-US" sz="2600" dirty="0"/>
              <a:t>Indonesia has 200 million </a:t>
            </a:r>
            <a:r>
              <a:rPr lang="en-US" altLang="en-US" sz="2600" dirty="0" smtClean="0"/>
              <a:t>people </a:t>
            </a:r>
            <a:r>
              <a:rPr lang="en-US" altLang="en-US" sz="2600" dirty="0"/>
              <a:t>and more than 13,000 islands </a:t>
            </a:r>
          </a:p>
          <a:p>
            <a:endParaRPr lang="en-US" altLang="en-US" dirty="0"/>
          </a:p>
        </p:txBody>
      </p:sp>
      <p:pic>
        <p:nvPicPr>
          <p:cNvPr id="4" name="Picture 7" descr="MCj040581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54650"/>
            <a:ext cx="21336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2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templateLight</Template>
  <TotalTime>38</TotalTime>
  <Words>693</Words>
  <Application>Microsoft Office PowerPoint</Application>
  <PresentationFormat>On-screen Show (4:3)</PresentationFormat>
  <Paragraphs>68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FangSong</vt:lpstr>
      <vt:lpstr>Arial</vt:lpstr>
      <vt:lpstr>Calibri</vt:lpstr>
      <vt:lpstr>Franklin Gothic Demi Cond</vt:lpstr>
      <vt:lpstr>templateLight</vt:lpstr>
      <vt:lpstr>CORPORATE SOCIAL RESPONSIBILITY   IN DEVELOPING COUNTRIES     Yanti Koestoer   Executive Director, Indonesia Business Links (IBL)</vt:lpstr>
      <vt:lpstr>What is Corporate Social Responsibility (CSR)?</vt:lpstr>
      <vt:lpstr>Business motivation for CSR</vt:lpstr>
      <vt:lpstr>Misperceptions about CSR  in developing countries</vt:lpstr>
      <vt:lpstr>Does CSR apply to everyone?</vt:lpstr>
      <vt:lpstr>Corporate Social Responsibility and  Corporate Citizenship in Indonesia</vt:lpstr>
      <vt:lpstr>Basic tenets of corporate citizenship</vt:lpstr>
      <vt:lpstr>CSR for different types of companies</vt:lpstr>
      <vt:lpstr>Examples of CSR in Indonesia</vt:lpstr>
      <vt:lpstr>CSR in developing and  developed countries</vt:lpstr>
      <vt:lpstr>Explaining CSR to businesses</vt:lpstr>
      <vt:lpstr>Common challenges in applying CSR</vt:lpstr>
      <vt:lpstr>Cultivating CSR momentum</vt:lpstr>
      <vt:lpstr>ENDING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jkindle</dc:creator>
  <cp:lastModifiedBy>Chung Yeobin</cp:lastModifiedBy>
  <cp:revision>4</cp:revision>
  <dcterms:created xsi:type="dcterms:W3CDTF">2013-01-09T19:21:31Z</dcterms:created>
  <dcterms:modified xsi:type="dcterms:W3CDTF">2014-09-10T13:57:16Z</dcterms:modified>
</cp:coreProperties>
</file>