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8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9B"/>
    <a:srgbClr val="003399"/>
    <a:srgbClr val="FF99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228" autoAdjust="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74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62AF2-04CD-49E9-9B89-76C121A93237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14FD7-549C-4663-BD3C-963B873496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43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14FD7-549C-4663-BD3C-963B8734964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76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14FD7-549C-4663-BD3C-963B8734964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6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0033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87FF-4188-4B0C-BF9B-376AC5A95A05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76400" cy="365125"/>
          </a:xfrm>
        </p:spPr>
        <p:txBody>
          <a:bodyPr/>
          <a:lstStyle/>
          <a:p>
            <a:fld id="{CC7F1BE8-C046-4961-8E29-6952A8DB125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cipe website heade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304800"/>
            <a:ext cx="8915400" cy="1766416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8915400" y="990600"/>
            <a:ext cx="2286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87FF-4188-4B0C-BF9B-376AC5A95A05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1BE8-C046-4961-8E29-6952A8DB1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87FF-4188-4B0C-BF9B-376AC5A95A05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1BE8-C046-4961-8E29-6952A8DB1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87FF-4188-4B0C-BF9B-376AC5A95A05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1BE8-C046-4961-8E29-6952A8DB1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87FF-4188-4B0C-BF9B-376AC5A95A05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1BE8-C046-4961-8E29-6952A8DB1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87FF-4188-4B0C-BF9B-376AC5A95A05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1BE8-C046-4961-8E29-6952A8DB1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87FF-4188-4B0C-BF9B-376AC5A95A05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1BE8-C046-4961-8E29-6952A8DB1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315200" cy="762000"/>
          </a:xfrm>
        </p:spPr>
        <p:txBody>
          <a:bodyPr anchor="b">
            <a:normAutofit/>
          </a:bodyPr>
          <a:lstStyle>
            <a:lvl1pPr algn="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87FF-4188-4B0C-BF9B-376AC5A95A05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1BE8-C046-4961-8E29-6952A8DB1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6934200" cy="795338"/>
          </a:xfrm>
        </p:spPr>
        <p:txBody>
          <a:bodyPr anchor="b">
            <a:normAutofit/>
          </a:bodyPr>
          <a:lstStyle>
            <a:lvl1pPr algn="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76399"/>
            <a:ext cx="5486400" cy="3051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52600" y="510540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87FF-4188-4B0C-BF9B-376AC5A95A05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1BE8-C046-4961-8E29-6952A8DB1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F87FF-4188-4B0C-BF9B-376AC5A95A05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F1BE8-C046-4961-8E29-6952A8DB125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cipe logo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04800" y="304800"/>
            <a:ext cx="831274" cy="762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1295400"/>
            <a:ext cx="9144000" cy="76200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r" defTabSz="914400" rtl="0" eaLnBrk="1" latinLnBrk="0" hangingPunct="1">
        <a:spcBef>
          <a:spcPct val="0"/>
        </a:spcBef>
        <a:buNone/>
        <a:defRPr sz="3600" kern="1200">
          <a:solidFill>
            <a:srgbClr val="00539B"/>
          </a:solidFill>
          <a:latin typeface="Franklin Gothic Demi Cond" pitchFamily="34" charset="0"/>
          <a:ea typeface="FangSong" pitchFamily="49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DEMOCRATIC GOVERNANCE AND INSTITUTIONS FOR GROWTH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sz="4000" b="1" dirty="0">
                <a:solidFill>
                  <a:schemeClr val="tx1"/>
                </a:solidFill>
              </a:rPr>
              <a:t>Kim Eric </a:t>
            </a:r>
            <a:r>
              <a:rPr lang="en-US" sz="4000" b="1" dirty="0" err="1">
                <a:solidFill>
                  <a:schemeClr val="tx1"/>
                </a:solidFill>
              </a:rPr>
              <a:t>Bettcher</a:t>
            </a:r>
            <a:r>
              <a:rPr lang="en-US" sz="4000" b="1" dirty="0">
                <a:solidFill>
                  <a:schemeClr val="tx1"/>
                </a:solidFill>
              </a:rPr>
              <a:t/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/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dirty="0"/>
              <a:t>Knowledge Management Officer</a:t>
            </a:r>
            <a:br>
              <a:rPr lang="en-US" dirty="0"/>
            </a:br>
            <a:r>
              <a:rPr lang="en-US" dirty="0"/>
              <a:t>Center for International Private Enterprise (CIPE)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quality of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Successful policymaking depends on participation and effective representation</a:t>
            </a:r>
          </a:p>
          <a:p>
            <a:pPr lvl="1"/>
            <a:r>
              <a:rPr lang="en-US" dirty="0"/>
              <a:t>Rent-seeking undermines growth</a:t>
            </a:r>
          </a:p>
          <a:p>
            <a:r>
              <a:rPr lang="en-US" dirty="0"/>
              <a:t>Countries need diverse inputs into policy that will benefit the economy overall</a:t>
            </a:r>
          </a:p>
          <a:p>
            <a:pPr lvl="1"/>
            <a:r>
              <a:rPr lang="en-US" dirty="0"/>
              <a:t>The challenge is to find a policy environment where diverse groups can participate </a:t>
            </a:r>
          </a:p>
          <a:p>
            <a:pPr lvl="1"/>
            <a:r>
              <a:rPr lang="en-US" dirty="0"/>
              <a:t>Policymaking should not be a zero-sum game </a:t>
            </a:r>
          </a:p>
        </p:txBody>
      </p:sp>
    </p:spTree>
    <p:extLst>
      <p:ext uri="{BB962C8B-B14F-4D97-AF65-F5344CB8AC3E}">
        <p14:creationId xmlns:p14="http://schemas.microsoft.com/office/powerpoint/2010/main" val="195803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role of associations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Freedom of association</a:t>
            </a:r>
          </a:p>
          <a:p>
            <a:pPr lvl="1"/>
            <a:r>
              <a:rPr lang="en-US" dirty="0"/>
              <a:t>Representative</a:t>
            </a:r>
          </a:p>
          <a:p>
            <a:pPr lvl="1"/>
            <a:r>
              <a:rPr lang="en-US" dirty="0"/>
              <a:t>Inclusive</a:t>
            </a:r>
          </a:p>
          <a:p>
            <a:r>
              <a:rPr lang="en-US" dirty="0"/>
              <a:t>Coalition building</a:t>
            </a:r>
          </a:p>
          <a:p>
            <a:r>
              <a:rPr lang="en-US" dirty="0"/>
              <a:t>Public-private dialogue</a:t>
            </a:r>
          </a:p>
          <a:p>
            <a:r>
              <a:rPr lang="en-US" dirty="0"/>
              <a:t>Transparent process</a:t>
            </a:r>
          </a:p>
          <a:p>
            <a:r>
              <a:rPr lang="en-US" dirty="0"/>
              <a:t>Quality information and solutions</a:t>
            </a:r>
          </a:p>
          <a:p>
            <a:pPr lvl="1"/>
            <a:r>
              <a:rPr lang="en-US" dirty="0"/>
              <a:t>Private sector is a good source of economic information and data</a:t>
            </a:r>
          </a:p>
        </p:txBody>
      </p:sp>
    </p:spTree>
    <p:extLst>
      <p:ext uri="{BB962C8B-B14F-4D97-AF65-F5344CB8AC3E}">
        <p14:creationId xmlns:p14="http://schemas.microsoft.com/office/powerpoint/2010/main" val="422756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example of Botswana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Democracy provided a favorable environment for economic growth</a:t>
            </a:r>
          </a:p>
          <a:p>
            <a:pPr lvl="1"/>
            <a:r>
              <a:rPr lang="en-US" dirty="0"/>
              <a:t>Property rights</a:t>
            </a:r>
          </a:p>
          <a:p>
            <a:pPr lvl="1"/>
            <a:r>
              <a:rPr lang="en-US" dirty="0"/>
              <a:t>Constraints on authority </a:t>
            </a:r>
          </a:p>
          <a:p>
            <a:pPr lvl="1"/>
            <a:r>
              <a:rPr lang="en-US" dirty="0"/>
              <a:t>Responsiveness</a:t>
            </a:r>
          </a:p>
          <a:p>
            <a:pPr lvl="1"/>
            <a:r>
              <a:rPr lang="en-US" dirty="0"/>
              <a:t>Development of </a:t>
            </a:r>
            <a:r>
              <a:rPr lang="en-US" dirty="0" smtClean="0"/>
              <a:t>public-private </a:t>
            </a:r>
          </a:p>
          <a:p>
            <a:pPr marL="457200" lvl="1" indent="0">
              <a:buNone/>
            </a:pPr>
            <a:r>
              <a:rPr lang="en-US" dirty="0" smtClean="0"/>
              <a:t>policy </a:t>
            </a:r>
            <a:r>
              <a:rPr lang="en-US" dirty="0"/>
              <a:t>dialogue</a:t>
            </a:r>
          </a:p>
          <a:p>
            <a:pPr lvl="2"/>
            <a:r>
              <a:rPr lang="en-US" dirty="0"/>
              <a:t>Botswana Confederation </a:t>
            </a:r>
            <a:r>
              <a:rPr lang="en-US" dirty="0" smtClean="0"/>
              <a:t>of </a:t>
            </a:r>
          </a:p>
          <a:p>
            <a:pPr marL="914400" lvl="2" indent="0">
              <a:buNone/>
            </a:pPr>
            <a:r>
              <a:rPr lang="en-US" dirty="0" smtClean="0"/>
              <a:t>Commerce</a:t>
            </a:r>
            <a:r>
              <a:rPr lang="en-US" dirty="0"/>
              <a:t>, </a:t>
            </a:r>
            <a:r>
              <a:rPr lang="en-US" dirty="0" smtClean="0"/>
              <a:t>Industry </a:t>
            </a:r>
            <a:r>
              <a:rPr lang="en-US" dirty="0"/>
              <a:t>&amp; </a:t>
            </a:r>
            <a:r>
              <a:rPr lang="en-US" dirty="0" smtClean="0"/>
              <a:t>Manpower </a:t>
            </a:r>
            <a:r>
              <a:rPr lang="en-US" dirty="0"/>
              <a:t>(BOCCIM) </a:t>
            </a:r>
          </a:p>
          <a:p>
            <a:pPr>
              <a:buFontTx/>
              <a:buNone/>
            </a:pPr>
            <a:endParaRPr lang="en-US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3657600"/>
            <a:ext cx="2424113" cy="292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8372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ENDING</a:t>
            </a:r>
            <a:endParaRPr lang="en-US" dirty="0"/>
          </a:p>
        </p:txBody>
      </p:sp>
      <p:pic>
        <p:nvPicPr>
          <p:cNvPr id="4" name="Picture 3" descr="CIPE-pms287-transpare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2362200"/>
            <a:ext cx="2466975" cy="22636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evolution of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Douglass North described the institutions needed to raise productivity and encourage long-term economic growth</a:t>
            </a:r>
          </a:p>
          <a:p>
            <a:pPr lvl="1"/>
            <a:r>
              <a:rPr lang="en-US" dirty="0"/>
              <a:t>Property rights, enforcement of contracts, etc. </a:t>
            </a:r>
          </a:p>
          <a:p>
            <a:r>
              <a:rPr lang="en-US" dirty="0"/>
              <a:t>Democracy is the political environment in which these institutions can best develop and be sustained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Democracy vs. authoritarian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Myth: Authoritarian governments can more easily establish policies for growth </a:t>
            </a:r>
          </a:p>
          <a:p>
            <a:pPr lvl="1"/>
            <a:r>
              <a:rPr lang="en-US" dirty="0"/>
              <a:t>What if you have an unenlightened despot?</a:t>
            </a:r>
          </a:p>
          <a:p>
            <a:pPr lvl="1"/>
            <a:r>
              <a:rPr lang="en-US" dirty="0"/>
              <a:t>Rule by personal relationships and patronage</a:t>
            </a:r>
          </a:p>
          <a:p>
            <a:pPr lvl="1"/>
            <a:r>
              <a:rPr lang="en-US" dirty="0"/>
              <a:t>Many authoritarians distort markets instead of creating them</a:t>
            </a:r>
          </a:p>
          <a:p>
            <a:pPr lvl="1"/>
            <a:r>
              <a:rPr lang="en-US" dirty="0"/>
              <a:t>Productivity and innovation don’t occur in closed, repressive environments</a:t>
            </a:r>
          </a:p>
          <a:p>
            <a:pPr>
              <a:buFontTx/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69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 need to choose between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democracy </a:t>
            </a:r>
            <a:r>
              <a:rPr lang="en-US" dirty="0"/>
              <a:t>and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Myth: Developing countries can’t afford democracy</a:t>
            </a:r>
          </a:p>
          <a:p>
            <a:pPr lvl="1"/>
            <a:r>
              <a:rPr lang="en-US" dirty="0"/>
              <a:t>Empirical evidence shows that authoritarian regimes don’t have a better record</a:t>
            </a:r>
          </a:p>
          <a:p>
            <a:pPr lvl="1"/>
            <a:r>
              <a:rPr lang="en-US" dirty="0"/>
              <a:t>Democracy can create a positive environment for markets and growth</a:t>
            </a:r>
          </a:p>
          <a:p>
            <a:r>
              <a:rPr lang="en-US" dirty="0"/>
              <a:t>Countries do not have to choose between democracy and economic development</a:t>
            </a:r>
          </a:p>
        </p:txBody>
      </p:sp>
    </p:spTree>
    <p:extLst>
      <p:ext uri="{BB962C8B-B14F-4D97-AF65-F5344CB8AC3E}">
        <p14:creationId xmlns:p14="http://schemas.microsoft.com/office/powerpoint/2010/main" val="422523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Common elements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democracy </a:t>
            </a:r>
            <a:r>
              <a:rPr lang="en-US" dirty="0"/>
              <a:t>and a market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Political and economic freedom</a:t>
            </a:r>
          </a:p>
          <a:p>
            <a:r>
              <a:rPr lang="en-US" dirty="0"/>
              <a:t>Competition, choices, and incentives</a:t>
            </a:r>
          </a:p>
          <a:p>
            <a:r>
              <a:rPr lang="en-US" dirty="0"/>
              <a:t>Predictability (stable rules of the game)</a:t>
            </a:r>
          </a:p>
          <a:p>
            <a:r>
              <a:rPr lang="en-US" dirty="0"/>
              <a:t>Shared values</a:t>
            </a:r>
          </a:p>
          <a:p>
            <a:pPr lvl="1"/>
            <a:r>
              <a:rPr lang="en-US" dirty="0"/>
              <a:t>Transparency </a:t>
            </a:r>
          </a:p>
          <a:p>
            <a:pPr lvl="1"/>
            <a:r>
              <a:rPr lang="en-US" dirty="0"/>
              <a:t>Responsibility</a:t>
            </a:r>
          </a:p>
          <a:p>
            <a:pPr lvl="1"/>
            <a:r>
              <a:rPr lang="en-US" dirty="0"/>
              <a:t>Fair chance to participate</a:t>
            </a:r>
          </a:p>
        </p:txBody>
      </p:sp>
    </p:spTree>
    <p:extLst>
      <p:ext uri="{BB962C8B-B14F-4D97-AF65-F5344CB8AC3E}">
        <p14:creationId xmlns:p14="http://schemas.microsoft.com/office/powerpoint/2010/main" val="171483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Democracy provides stability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necessary </a:t>
            </a:r>
            <a:r>
              <a:rPr lang="en-US" dirty="0"/>
              <a:t>for economic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Stability</a:t>
            </a:r>
          </a:p>
          <a:p>
            <a:pPr lvl="1"/>
            <a:r>
              <a:rPr lang="en-US" dirty="0"/>
              <a:t>Dani </a:t>
            </a:r>
            <a:r>
              <a:rPr lang="en-US" dirty="0" err="1"/>
              <a:t>Rodrik</a:t>
            </a:r>
            <a:r>
              <a:rPr lang="en-US" dirty="0"/>
              <a:t>: Democracies have lower volatility in economic performance</a:t>
            </a:r>
          </a:p>
          <a:p>
            <a:pPr lvl="1"/>
            <a:r>
              <a:rPr lang="en-US" dirty="0"/>
              <a:t>Leadership succession through institutionalized, predictable means</a:t>
            </a:r>
          </a:p>
          <a:p>
            <a:pPr lvl="1"/>
            <a:r>
              <a:rPr lang="en-US" dirty="0"/>
              <a:t>Rule of law protects property, applies to all</a:t>
            </a:r>
          </a:p>
          <a:p>
            <a:pPr lvl="1"/>
            <a:r>
              <a:rPr lang="en-US" dirty="0"/>
              <a:t>Legitimacy – stakeholders not excluded from the system</a:t>
            </a:r>
          </a:p>
          <a:p>
            <a:pPr lvl="1"/>
            <a:r>
              <a:rPr lang="en-US" dirty="0"/>
              <a:t>Mitigates social pressures, polarizing attitudes</a:t>
            </a:r>
          </a:p>
        </p:txBody>
      </p:sp>
    </p:spTree>
    <p:extLst>
      <p:ext uri="{BB962C8B-B14F-4D97-AF65-F5344CB8AC3E}">
        <p14:creationId xmlns:p14="http://schemas.microsoft.com/office/powerpoint/2010/main" val="136868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Democracy provides context </a:t>
            </a:r>
            <a:r>
              <a:rPr lang="en-US" dirty="0" smtClean="0"/>
              <a:t>for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creating good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Checks on authority</a:t>
            </a:r>
          </a:p>
          <a:p>
            <a:pPr lvl="1"/>
            <a:r>
              <a:rPr lang="en-US" dirty="0"/>
              <a:t>Limits to abuses</a:t>
            </a:r>
          </a:p>
          <a:p>
            <a:pPr lvl="1"/>
            <a:r>
              <a:rPr lang="en-US" dirty="0"/>
              <a:t>Accountability to taxpayers</a:t>
            </a:r>
          </a:p>
          <a:p>
            <a:pPr lvl="1"/>
            <a:r>
              <a:rPr lang="en-US" dirty="0"/>
              <a:t>Responsiveness to constituents </a:t>
            </a:r>
          </a:p>
          <a:p>
            <a:r>
              <a:rPr lang="en-US" dirty="0"/>
              <a:t>Even the wisest technocrat can’t come up with the optimum economic policies</a:t>
            </a:r>
          </a:p>
          <a:p>
            <a:pPr lvl="1"/>
            <a:r>
              <a:rPr lang="en-US" dirty="0"/>
              <a:t>Good policies require grassroots-level information </a:t>
            </a:r>
          </a:p>
        </p:txBody>
      </p:sp>
    </p:spTree>
    <p:extLst>
      <p:ext uri="{BB962C8B-B14F-4D97-AF65-F5344CB8AC3E}">
        <p14:creationId xmlns:p14="http://schemas.microsoft.com/office/powerpoint/2010/main" val="301169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Democracy allows for input </a:t>
            </a:r>
            <a:r>
              <a:rPr lang="en-US" dirty="0" smtClean="0"/>
              <a:t>into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policymaking and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Private sector input in policymaking</a:t>
            </a:r>
          </a:p>
          <a:p>
            <a:pPr lvl="1"/>
            <a:r>
              <a:rPr lang="en-US" dirty="0"/>
              <a:t>Source of micro-level information</a:t>
            </a:r>
          </a:p>
          <a:p>
            <a:pPr lvl="1"/>
            <a:r>
              <a:rPr lang="en-US" dirty="0"/>
              <a:t>Debate and alternative solutions</a:t>
            </a:r>
          </a:p>
          <a:p>
            <a:pPr lvl="1"/>
            <a:r>
              <a:rPr lang="en-US" dirty="0"/>
              <a:t>Feedback</a:t>
            </a:r>
          </a:p>
          <a:p>
            <a:r>
              <a:rPr lang="en-US" dirty="0"/>
              <a:t>Transparent relationship between public and private sectors</a:t>
            </a:r>
          </a:p>
          <a:p>
            <a:r>
              <a:rPr lang="en-US" dirty="0"/>
              <a:t>Adaptability – democracy avoids rigid policies and volatile policies</a:t>
            </a:r>
          </a:p>
          <a:p>
            <a:endParaRPr lang="en-US" dirty="0"/>
          </a:p>
          <a:p>
            <a:pPr lvl="1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98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democracy entails good 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Effective government</a:t>
            </a:r>
          </a:p>
          <a:p>
            <a:pPr lvl="1"/>
            <a:r>
              <a:rPr lang="en-US" dirty="0"/>
              <a:t>Public administration</a:t>
            </a:r>
          </a:p>
          <a:p>
            <a:pPr lvl="1"/>
            <a:r>
              <a:rPr lang="en-US" dirty="0"/>
              <a:t>Laws and regulations</a:t>
            </a:r>
          </a:p>
          <a:p>
            <a:r>
              <a:rPr lang="en-US" dirty="0"/>
              <a:t>Responsive, accountable government </a:t>
            </a:r>
          </a:p>
          <a:p>
            <a:pPr lvl="1"/>
            <a:r>
              <a:rPr lang="en-US" dirty="0"/>
              <a:t>Transparency, freedom of information</a:t>
            </a:r>
          </a:p>
          <a:p>
            <a:pPr lvl="1"/>
            <a:r>
              <a:rPr lang="en-US" dirty="0"/>
              <a:t>Rule of law</a:t>
            </a:r>
          </a:p>
          <a:p>
            <a:r>
              <a:rPr lang="en-US" dirty="0"/>
              <a:t>Citizen participation in the policy process</a:t>
            </a:r>
          </a:p>
        </p:txBody>
      </p:sp>
    </p:spTree>
    <p:extLst>
      <p:ext uri="{BB962C8B-B14F-4D97-AF65-F5344CB8AC3E}">
        <p14:creationId xmlns:p14="http://schemas.microsoft.com/office/powerpoint/2010/main" val="79703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Ligh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templateLight</Template>
  <TotalTime>32</TotalTime>
  <Words>425</Words>
  <Application>Microsoft Office PowerPoint</Application>
  <PresentationFormat>On-screen Show (4:3)</PresentationFormat>
  <Paragraphs>80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FangSong</vt:lpstr>
      <vt:lpstr>Arial</vt:lpstr>
      <vt:lpstr>Calibri</vt:lpstr>
      <vt:lpstr>Franklin Gothic Demi Cond</vt:lpstr>
      <vt:lpstr>templateLight</vt:lpstr>
      <vt:lpstr>DEMOCRATIC GOVERNANCE AND INSTITUTIONS FOR GROWTH     Kim Eric Bettcher   Knowledge Management Officer Center for International Private Enterprise (CIPE)</vt:lpstr>
      <vt:lpstr>The evolution of institutions</vt:lpstr>
      <vt:lpstr>Democracy vs. authoritarian rule</vt:lpstr>
      <vt:lpstr>No need to choose between  democracy and development</vt:lpstr>
      <vt:lpstr>Common elements of  democracy and a market economy</vt:lpstr>
      <vt:lpstr>Democracy provides stability  necessary for economic growth</vt:lpstr>
      <vt:lpstr>Democracy provides context for  creating good policies</vt:lpstr>
      <vt:lpstr>Democracy allows for input into  policymaking and feedback</vt:lpstr>
      <vt:lpstr>Real democracy entails good governance</vt:lpstr>
      <vt:lpstr>The quality of representation</vt:lpstr>
      <vt:lpstr>The role of associations</vt:lpstr>
      <vt:lpstr>The example of Botswana</vt:lpstr>
      <vt:lpstr>ENDING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jkindle</dc:creator>
  <cp:lastModifiedBy>Chung Yeobin</cp:lastModifiedBy>
  <cp:revision>3</cp:revision>
  <dcterms:created xsi:type="dcterms:W3CDTF">2013-01-09T19:21:31Z</dcterms:created>
  <dcterms:modified xsi:type="dcterms:W3CDTF">2014-09-10T13:33:31Z</dcterms:modified>
</cp:coreProperties>
</file>