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8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9900"/>
    <a:srgbClr val="00539B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34" autoAdjust="0"/>
  </p:normalViewPr>
  <p:slideViewPr>
    <p:cSldViewPr>
      <p:cViewPr varScale="1">
        <p:scale>
          <a:sx n="103" d="100"/>
          <a:sy n="103" d="100"/>
        </p:scale>
        <p:origin x="23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3" d="100"/>
          <a:sy n="73" d="100"/>
        </p:scale>
        <p:origin x="-274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62AF2-04CD-49E9-9B89-76C121A93237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514FD7-549C-4663-BD3C-963B873496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043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14FD7-549C-4663-BD3C-963B8734964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76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514FD7-549C-4663-BD3C-963B8734964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6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>
                <a:solidFill>
                  <a:srgbClr val="0033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87FF-4188-4B0C-BF9B-376AC5A95A05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76400" cy="365125"/>
          </a:xfrm>
        </p:spPr>
        <p:txBody>
          <a:bodyPr/>
          <a:lstStyle/>
          <a:p>
            <a:fld id="{CC7F1BE8-C046-4961-8E29-6952A8DB125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cipe website heade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304800"/>
            <a:ext cx="8915400" cy="1766416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8915400" y="990600"/>
            <a:ext cx="2286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87FF-4188-4B0C-BF9B-376AC5A95A05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1BE8-C046-4961-8E29-6952A8DB1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87FF-4188-4B0C-BF9B-376AC5A95A05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1BE8-C046-4961-8E29-6952A8DB1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87FF-4188-4B0C-BF9B-376AC5A95A05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1BE8-C046-4961-8E29-6952A8DB1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87FF-4188-4B0C-BF9B-376AC5A95A05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1BE8-C046-4961-8E29-6952A8DB1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87FF-4188-4B0C-BF9B-376AC5A95A05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1BE8-C046-4961-8E29-6952A8DB1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87FF-4188-4B0C-BF9B-376AC5A95A05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1BE8-C046-4961-8E29-6952A8DB1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315200" cy="762000"/>
          </a:xfrm>
        </p:spPr>
        <p:txBody>
          <a:bodyPr anchor="b">
            <a:normAutofit/>
          </a:bodyPr>
          <a:lstStyle>
            <a:lvl1pPr algn="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87FF-4188-4B0C-BF9B-376AC5A95A05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1BE8-C046-4961-8E29-6952A8DB1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04800"/>
            <a:ext cx="6934200" cy="795338"/>
          </a:xfrm>
        </p:spPr>
        <p:txBody>
          <a:bodyPr anchor="b">
            <a:normAutofit/>
          </a:bodyPr>
          <a:lstStyle>
            <a:lvl1pPr algn="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676399"/>
            <a:ext cx="5486400" cy="30511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52600" y="510540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F87FF-4188-4B0C-BF9B-376AC5A95A05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F1BE8-C046-4961-8E29-6952A8DB12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F87FF-4188-4B0C-BF9B-376AC5A95A05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F1BE8-C046-4961-8E29-6952A8DB125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cipe logo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04800" y="304800"/>
            <a:ext cx="831274" cy="7620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1295400"/>
            <a:ext cx="9144000" cy="76200"/>
          </a:xfrm>
          <a:prstGeom prst="rect">
            <a:avLst/>
          </a:prstGeom>
          <a:solidFill>
            <a:srgbClr val="00539B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r" defTabSz="914400" rtl="0" eaLnBrk="1" latinLnBrk="0" hangingPunct="1">
        <a:spcBef>
          <a:spcPct val="0"/>
        </a:spcBef>
        <a:buNone/>
        <a:defRPr sz="3600" kern="1200">
          <a:solidFill>
            <a:srgbClr val="00539B"/>
          </a:solidFill>
          <a:latin typeface="Franklin Gothic Demi Cond" pitchFamily="34" charset="0"/>
          <a:ea typeface="FangSong" pitchFamily="49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kinsey.com/insights/growth/how_advancing_womens_equality_can_add_12_trillion_to_global_growth" TargetMode="External"/><Relationship Id="rId2" Type="http://schemas.openxmlformats.org/officeDocument/2006/relationships/hyperlink" Target="http://www.imf.org/external/pubs/ft/sdn/2015/sdn1520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bl.worldbank.org/" TargetMode="External"/><Relationship Id="rId2" Type="http://schemas.openxmlformats.org/officeDocument/2006/relationships/hyperlink" Target="http://www.amazon.com/Unfinished-Business-Women-Work-Family/dp/081299456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47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en-US" sz="4000" b="1" dirty="0" smtClean="0"/>
              <a:t/>
            </a:r>
            <a:br>
              <a:rPr lang="en-US" altLang="en-US" sz="4000" b="1" dirty="0" smtClean="0"/>
            </a:br>
            <a:r>
              <a:rPr lang="en-US" altLang="en-US" sz="4000" b="1" dirty="0"/>
              <a:t/>
            </a:r>
            <a:br>
              <a:rPr lang="en-US" altLang="en-US" sz="4000" b="1" dirty="0"/>
            </a:br>
            <a:r>
              <a:rPr lang="en-US" altLang="en-US" sz="4000" b="1" dirty="0" smtClean="0"/>
              <a:t/>
            </a:r>
            <a:br>
              <a:rPr lang="en-US" altLang="en-US" sz="4000" b="1" dirty="0" smtClean="0"/>
            </a:br>
            <a:r>
              <a:rPr lang="en-US" altLang="en-US" sz="4000" b="1" dirty="0" smtClean="0"/>
              <a:t>CORPORATE </a:t>
            </a:r>
            <a:r>
              <a:rPr lang="en-US" altLang="en-US" sz="4000" b="1" dirty="0"/>
              <a:t>GOVERNANCE IN EMERGING MARKETS 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 </a:t>
            </a:r>
            <a:r>
              <a:rPr lang="en-US" altLang="en-US" sz="4000" b="1" dirty="0" smtClean="0">
                <a:solidFill>
                  <a:schemeClr val="tx1"/>
                </a:solidFill>
              </a:rPr>
              <a:t>Henriette Kolb</a:t>
            </a:r>
            <a:br>
              <a:rPr lang="en-US" altLang="en-US" sz="4000" b="1" dirty="0" smtClean="0">
                <a:solidFill>
                  <a:schemeClr val="tx1"/>
                </a:solidFill>
              </a:rPr>
            </a:br>
            <a:r>
              <a:rPr lang="en-US" altLang="en-US" sz="4000" b="1" dirty="0" smtClean="0">
                <a:solidFill>
                  <a:schemeClr val="tx1"/>
                </a:solidFill>
              </a:rPr>
              <a:t>Gender Secretariat</a:t>
            </a:r>
            <a:r>
              <a:rPr lang="en-US" altLang="en-US" sz="4000" b="1" dirty="0">
                <a:solidFill>
                  <a:schemeClr val="tx1"/>
                </a:solidFill>
              </a:rPr>
              <a:t/>
            </a:r>
            <a:br>
              <a:rPr lang="en-US" altLang="en-US" sz="4000" b="1" dirty="0">
                <a:solidFill>
                  <a:schemeClr val="tx1"/>
                </a:solidFill>
              </a:rPr>
            </a:br>
            <a:r>
              <a:rPr lang="en-US" altLang="en-US" sz="4000" b="1" dirty="0" smtClean="0">
                <a:solidFill>
                  <a:srgbClr val="000099"/>
                </a:solidFill>
              </a:rPr>
              <a:t/>
            </a:r>
            <a:br>
              <a:rPr lang="en-US" altLang="en-US" sz="4000" b="1" dirty="0" smtClean="0">
                <a:solidFill>
                  <a:srgbClr val="000099"/>
                </a:solidFill>
              </a:rPr>
            </a:br>
            <a:r>
              <a:rPr lang="en-US" altLang="en-US" sz="4000" b="1" dirty="0" smtClean="0">
                <a:solidFill>
                  <a:srgbClr val="000099"/>
                </a:solidFill>
              </a:rPr>
              <a:t>International Finance Corporation</a:t>
            </a:r>
            <a:endParaRPr lang="en-US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Sustainable Development Goals &amp; Gender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Goals will be very hard to achieve without a focus on women</a:t>
            </a:r>
          </a:p>
          <a:p>
            <a:r>
              <a:rPr lang="en-US" dirty="0" smtClean="0"/>
              <a:t>Private sector is more involved as a vocal contributor  to the Sustainable Development Goals than they were in the Millennium Development Goals</a:t>
            </a:r>
          </a:p>
          <a:p>
            <a:r>
              <a:rPr lang="en-US" dirty="0" smtClean="0"/>
              <a:t>Gender equality can only be achieved through holistic approaches including engaging private sector: partnerships are crucial</a:t>
            </a:r>
          </a:p>
          <a:p>
            <a:r>
              <a:rPr lang="en-US" dirty="0" smtClean="0"/>
              <a:t>Businesses are recognizing that including women has a business benefit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267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ENDING</a:t>
            </a:r>
            <a:endParaRPr lang="en-US" dirty="0"/>
          </a:p>
        </p:txBody>
      </p:sp>
      <p:pic>
        <p:nvPicPr>
          <p:cNvPr id="4" name="Picture 3" descr="CIPE-pms287-transparen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5200" y="2362200"/>
            <a:ext cx="2466975" cy="226365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Integrating Women in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Five dimensions of integrating men and women equally into private sector operations:</a:t>
            </a:r>
          </a:p>
          <a:p>
            <a:pPr lvl="1"/>
            <a:r>
              <a:rPr lang="en-US" dirty="0" smtClean="0"/>
              <a:t>Corporate leadership</a:t>
            </a:r>
          </a:p>
          <a:p>
            <a:pPr lvl="1"/>
            <a:r>
              <a:rPr lang="en-US" dirty="0" smtClean="0"/>
              <a:t>Work force</a:t>
            </a:r>
          </a:p>
          <a:p>
            <a:pPr lvl="1"/>
            <a:r>
              <a:rPr lang="en-US" dirty="0" smtClean="0"/>
              <a:t>Supply chains and entrepreneurship</a:t>
            </a:r>
          </a:p>
          <a:p>
            <a:pPr lvl="1"/>
            <a:r>
              <a:rPr lang="en-US" dirty="0" smtClean="0"/>
              <a:t>Customer access to products and services</a:t>
            </a:r>
          </a:p>
          <a:p>
            <a:pPr lvl="1"/>
            <a:r>
              <a:rPr lang="en-US" dirty="0" smtClean="0"/>
              <a:t>Community stakeholder engagement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596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in it for business?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Engaging business in gender inclusion</a:t>
            </a:r>
          </a:p>
          <a:p>
            <a:pPr lvl="1"/>
            <a:r>
              <a:rPr lang="en-US" dirty="0" smtClean="0"/>
              <a:t>Produce evidence for companies of the benefits for businesses by operating with a gender sensitive lens:</a:t>
            </a:r>
            <a:endParaRPr lang="en-US" dirty="0"/>
          </a:p>
          <a:p>
            <a:pPr lvl="2"/>
            <a:r>
              <a:rPr lang="en-US" dirty="0" smtClean="0">
                <a:hlinkClick r:id="rId2"/>
              </a:rPr>
              <a:t>Catalyst for Change: Empowering Women and Tackling Income Inequality</a:t>
            </a:r>
            <a:r>
              <a:rPr lang="en-US" dirty="0" smtClean="0"/>
              <a:t> (IMF)</a:t>
            </a:r>
          </a:p>
          <a:p>
            <a:pPr lvl="2"/>
            <a:r>
              <a:rPr lang="en-US" dirty="0" smtClean="0">
                <a:hlinkClick r:id="rId3"/>
              </a:rPr>
              <a:t>Women Matter </a:t>
            </a:r>
            <a:r>
              <a:rPr lang="en-US" dirty="0" smtClean="0"/>
              <a:t>(McKinsey)</a:t>
            </a:r>
          </a:p>
          <a:p>
            <a:pPr lvl="3"/>
            <a:r>
              <a:rPr lang="en-US" dirty="0" smtClean="0">
                <a:sym typeface="Wingdings" panose="05000000000000000000" pitchFamily="2" charset="2"/>
              </a:rPr>
              <a:t>$12 trillion in GDP can be added if women are at parity with men in labor force</a:t>
            </a:r>
            <a:endParaRPr lang="en-US" dirty="0" smtClean="0"/>
          </a:p>
          <a:p>
            <a:pPr lvl="1"/>
            <a:r>
              <a:rPr lang="en-US" dirty="0" smtClean="0"/>
              <a:t>Consult on practices to include or market to women</a:t>
            </a:r>
          </a:p>
          <a:p>
            <a:pPr lvl="2"/>
            <a:r>
              <a:rPr lang="en-US" dirty="0" smtClean="0"/>
              <a:t>Bring women into the labor force</a:t>
            </a:r>
          </a:p>
          <a:p>
            <a:pPr lvl="2"/>
            <a:r>
              <a:rPr lang="en-US" dirty="0" smtClean="0"/>
              <a:t>Supply women with goods and services target to them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47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Study- Insurance Demand by 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IFC and AXA put together data on women’s market and insurance</a:t>
            </a:r>
          </a:p>
          <a:p>
            <a:pPr lvl="1"/>
            <a:r>
              <a:rPr lang="en-US" dirty="0" smtClean="0"/>
              <a:t>What are women’s wants and needs for insurance products?</a:t>
            </a:r>
          </a:p>
          <a:p>
            <a:pPr lvl="1"/>
            <a:r>
              <a:rPr lang="en-US" dirty="0" smtClean="0"/>
              <a:t>How are women accessing insurance?</a:t>
            </a:r>
          </a:p>
          <a:p>
            <a:pPr lvl="1"/>
            <a:r>
              <a:rPr lang="en-US" dirty="0" smtClean="0"/>
              <a:t>What does the women consumer market look like?</a:t>
            </a:r>
          </a:p>
          <a:p>
            <a:r>
              <a:rPr lang="en-US" dirty="0" smtClean="0"/>
              <a:t>Research results showed:</a:t>
            </a:r>
          </a:p>
          <a:p>
            <a:pPr lvl="1"/>
            <a:r>
              <a:rPr lang="en-US" dirty="0" smtClean="0"/>
              <a:t>$1.7 trillion opportunity for the insurance industry to market to women by 2030</a:t>
            </a:r>
          </a:p>
          <a:p>
            <a:pPr lvl="1"/>
            <a:r>
              <a:rPr lang="en-US" dirty="0" smtClean="0"/>
              <a:t>Women are underserved by insurance products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42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Investing in Women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Investing in integrating women into private sector operations makes sense for business and society because</a:t>
            </a:r>
          </a:p>
          <a:p>
            <a:pPr lvl="1"/>
            <a:r>
              <a:rPr lang="en-US" dirty="0" smtClean="0"/>
              <a:t>Women are re-investing income into their families</a:t>
            </a:r>
          </a:p>
          <a:p>
            <a:pPr lvl="2"/>
            <a:r>
              <a:rPr lang="en-US" dirty="0" smtClean="0"/>
              <a:t>Children are healthier </a:t>
            </a:r>
          </a:p>
          <a:p>
            <a:pPr lvl="2"/>
            <a:r>
              <a:rPr lang="en-US" dirty="0" smtClean="0"/>
              <a:t>Children more likely to attend school for longer terms</a:t>
            </a:r>
          </a:p>
          <a:p>
            <a:pPr lvl="1"/>
            <a:r>
              <a:rPr lang="en-US" dirty="0" smtClean="0"/>
              <a:t>Women are empowered to</a:t>
            </a:r>
          </a:p>
          <a:p>
            <a:pPr lvl="2"/>
            <a:r>
              <a:rPr lang="en-US" dirty="0" smtClean="0"/>
              <a:t>Negotiate abusive relationships</a:t>
            </a:r>
          </a:p>
          <a:p>
            <a:pPr lvl="2"/>
            <a:r>
              <a:rPr lang="en-US" dirty="0" smtClean="0"/>
              <a:t>Control assets</a:t>
            </a:r>
          </a:p>
          <a:p>
            <a:pPr lvl="1"/>
            <a:r>
              <a:rPr lang="en-US" dirty="0" smtClean="0"/>
              <a:t>Women contribute to economic growth: re-invest in society </a:t>
            </a:r>
          </a:p>
          <a:p>
            <a:pPr lvl="2"/>
            <a:r>
              <a:rPr lang="en-US" dirty="0" smtClean="0"/>
              <a:t>Avoid </a:t>
            </a:r>
            <a:r>
              <a:rPr lang="en-US" dirty="0"/>
              <a:t>lost </a:t>
            </a:r>
            <a:r>
              <a:rPr lang="en-US" dirty="0" smtClean="0"/>
              <a:t>productivity due to abusive relationship</a:t>
            </a:r>
          </a:p>
          <a:p>
            <a:pPr lvl="1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54305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 for Women in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Distribution of care </a:t>
            </a:r>
          </a:p>
          <a:p>
            <a:pPr lvl="1"/>
            <a:r>
              <a:rPr lang="en-US" dirty="0" smtClean="0"/>
              <a:t>Household work falls disproportionately to women </a:t>
            </a:r>
          </a:p>
          <a:p>
            <a:pPr lvl="1"/>
            <a:r>
              <a:rPr lang="en-US" dirty="0" smtClean="0"/>
              <a:t>Women are less likely to get paid work</a:t>
            </a:r>
          </a:p>
          <a:p>
            <a:pPr lvl="1"/>
            <a:r>
              <a:rPr lang="en-US" dirty="0" smtClean="0"/>
              <a:t>Requires affordable elderly and child care</a:t>
            </a:r>
          </a:p>
          <a:p>
            <a:r>
              <a:rPr lang="en-US" sz="2900" dirty="0"/>
              <a:t>Balancing Career and Family</a:t>
            </a:r>
            <a:endParaRPr lang="en-US" sz="2900" dirty="0"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Unfinished Business </a:t>
            </a:r>
            <a:r>
              <a:rPr lang="en-US" dirty="0" smtClean="0"/>
              <a:t>(book) Anne-Marie Slaughter</a:t>
            </a:r>
          </a:p>
          <a:p>
            <a:r>
              <a:rPr lang="en-US" dirty="0" smtClean="0"/>
              <a:t>Legal discrimination </a:t>
            </a:r>
          </a:p>
          <a:p>
            <a:pPr lvl="1"/>
            <a:r>
              <a:rPr lang="en-US" dirty="0" smtClean="0">
                <a:hlinkClick r:id="rId3"/>
              </a:rPr>
              <a:t>Women, Business &amp; The Law 2016 </a:t>
            </a:r>
            <a:r>
              <a:rPr lang="en-US" dirty="0" smtClean="0"/>
              <a:t>(World Bank Group) reports that in many countries women still face legal barriers:</a:t>
            </a:r>
          </a:p>
          <a:p>
            <a:pPr lvl="2"/>
            <a:r>
              <a:rPr lang="en-US" dirty="0" smtClean="0"/>
              <a:t>Women are not allowed in certain occupations</a:t>
            </a:r>
          </a:p>
          <a:p>
            <a:pPr lvl="2"/>
            <a:r>
              <a:rPr lang="en-US" dirty="0" smtClean="0"/>
              <a:t>Women are not able to pass citizenship to their children</a:t>
            </a:r>
          </a:p>
          <a:p>
            <a:pPr lvl="2"/>
            <a:r>
              <a:rPr lang="en-US" dirty="0" smtClean="0"/>
              <a:t>Women are not able to move without approval of husband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955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 Growing their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women grow their business:</a:t>
            </a:r>
          </a:p>
          <a:p>
            <a:pPr lvl="1"/>
            <a:r>
              <a:rPr lang="en-US" b="1" dirty="0" smtClean="0"/>
              <a:t>Confidence</a:t>
            </a:r>
            <a:r>
              <a:rPr lang="en-US" dirty="0" smtClean="0"/>
              <a:t> to innovate</a:t>
            </a:r>
          </a:p>
          <a:p>
            <a:pPr lvl="1"/>
            <a:r>
              <a:rPr lang="en-US" b="1" dirty="0" smtClean="0"/>
              <a:t>Capacity</a:t>
            </a:r>
            <a:r>
              <a:rPr lang="en-US" dirty="0" smtClean="0"/>
              <a:t> or skill set to move forward </a:t>
            </a:r>
          </a:p>
          <a:p>
            <a:pPr lvl="1"/>
            <a:r>
              <a:rPr lang="en-US" b="1" dirty="0" smtClean="0"/>
              <a:t>Capital </a:t>
            </a:r>
            <a:r>
              <a:rPr lang="en-US" dirty="0" smtClean="0"/>
              <a:t>to finance business ventures</a:t>
            </a:r>
          </a:p>
          <a:p>
            <a:pPr lvl="1"/>
            <a:r>
              <a:rPr lang="en-US" b="1" dirty="0" smtClean="0"/>
              <a:t>Culture</a:t>
            </a:r>
            <a:r>
              <a:rPr lang="en-US" dirty="0" smtClean="0"/>
              <a:t> and laws to support the business</a:t>
            </a: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9380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is a Technology Gap for Women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Women are less likely to access and use mobile phones because of</a:t>
            </a:r>
          </a:p>
          <a:p>
            <a:pPr lvl="1"/>
            <a:r>
              <a:rPr lang="en-US" dirty="0" smtClean="0"/>
              <a:t>Cultural barriers</a:t>
            </a:r>
          </a:p>
          <a:p>
            <a:pPr lvl="1"/>
            <a:r>
              <a:rPr lang="en-US" dirty="0" smtClean="0"/>
              <a:t>Need barriers</a:t>
            </a:r>
          </a:p>
          <a:p>
            <a:r>
              <a:rPr lang="en-US" dirty="0" smtClean="0"/>
              <a:t>When women are part of selling agent networks there is</a:t>
            </a:r>
            <a:r>
              <a:rPr lang="en-US" dirty="0"/>
              <a:t> </a:t>
            </a:r>
            <a:r>
              <a:rPr lang="en-US" dirty="0" smtClean="0"/>
              <a:t>a higher uptake of mobile technology</a:t>
            </a:r>
          </a:p>
        </p:txBody>
      </p:sp>
    </p:spTree>
    <p:extLst>
      <p:ext uri="{BB962C8B-B14F-4D97-AF65-F5344CB8AC3E}">
        <p14:creationId xmlns:p14="http://schemas.microsoft.com/office/powerpoint/2010/main" val="1868350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IMF Work Relates to Women and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Care equation in legal and policy environment</a:t>
            </a:r>
          </a:p>
          <a:p>
            <a:r>
              <a:rPr lang="en-US" dirty="0" smtClean="0"/>
              <a:t>Financing for women businesses</a:t>
            </a:r>
          </a:p>
          <a:p>
            <a:r>
              <a:rPr lang="en-US" dirty="0" smtClean="0"/>
              <a:t>Insurance marketing to women</a:t>
            </a:r>
          </a:p>
          <a:p>
            <a:r>
              <a:rPr lang="en-US" dirty="0" smtClean="0"/>
              <a:t>Housing financing for women</a:t>
            </a:r>
          </a:p>
          <a:p>
            <a:r>
              <a:rPr lang="en-US" dirty="0" smtClean="0"/>
              <a:t>Gender sensitive technology solutions</a:t>
            </a:r>
          </a:p>
          <a:p>
            <a:r>
              <a:rPr lang="en-US" dirty="0" smtClean="0"/>
              <a:t>Preventing gender based violence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649265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Ligh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templateLight</Template>
  <TotalTime>290</TotalTime>
  <Words>515</Words>
  <Application>Microsoft Office PowerPoint</Application>
  <PresentationFormat>On-screen Show (4:3)</PresentationFormat>
  <Paragraphs>78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FangSong</vt:lpstr>
      <vt:lpstr>Arial</vt:lpstr>
      <vt:lpstr>Calibri</vt:lpstr>
      <vt:lpstr>Franklin Gothic Demi Cond</vt:lpstr>
      <vt:lpstr>Wingdings</vt:lpstr>
      <vt:lpstr>templateLight</vt:lpstr>
      <vt:lpstr>   CORPORATE GOVERNANCE IN EMERGING MARKETS    Henriette Kolb Gender Secretariat  International Finance Corporation</vt:lpstr>
      <vt:lpstr>Integrating Women in Business</vt:lpstr>
      <vt:lpstr>What’s in it for business?</vt:lpstr>
      <vt:lpstr>Case Study- Insurance Demand by Women</vt:lpstr>
      <vt:lpstr>Investing in Women</vt:lpstr>
      <vt:lpstr>Constraints for Women in Business</vt:lpstr>
      <vt:lpstr>Women Growing their Business</vt:lpstr>
      <vt:lpstr>There is a Technology Gap for Women </vt:lpstr>
      <vt:lpstr>IMF Work Relates to Women and Business</vt:lpstr>
      <vt:lpstr>Sustainable Development Goals &amp; Gender</vt:lpstr>
      <vt:lpstr>ENDING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jkindle</dc:creator>
  <cp:lastModifiedBy>Laura Van Voorhees</cp:lastModifiedBy>
  <cp:revision>26</cp:revision>
  <dcterms:created xsi:type="dcterms:W3CDTF">2013-01-09T19:21:31Z</dcterms:created>
  <dcterms:modified xsi:type="dcterms:W3CDTF">2015-11-04T18:33:34Z</dcterms:modified>
</cp:coreProperties>
</file>