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4" r:id="rId3"/>
    <p:sldId id="285" r:id="rId4"/>
    <p:sldId id="286" r:id="rId5"/>
    <p:sldId id="287" r:id="rId6"/>
    <p:sldId id="288" r:id="rId7"/>
    <p:sldId id="289" r:id="rId8"/>
    <p:sldId id="290" r:id="rId9"/>
    <p:sldId id="291" r:id="rId10"/>
    <p:sldId id="292"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539B"/>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4" autoAdjust="0"/>
  </p:normalViewPr>
  <p:slideViewPr>
    <p:cSldViewPr>
      <p:cViewPr varScale="1">
        <p:scale>
          <a:sx n="70" d="100"/>
          <a:sy n="70" d="100"/>
        </p:scale>
        <p:origin x="660" y="72"/>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B62AF2-04CD-49E9-9B89-76C121A93237}" type="datetimeFigureOut">
              <a:rPr lang="en-US" smtClean="0"/>
              <a:pPr/>
              <a:t>9/9/2014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14FD7-549C-4663-BD3C-963B87349646}" type="slidenum">
              <a:rPr lang="en-US" smtClean="0"/>
              <a:pPr/>
              <a:t>‹#›</a:t>
            </a:fld>
            <a:endParaRPr lang="en-US"/>
          </a:p>
        </p:txBody>
      </p:sp>
    </p:spTree>
    <p:extLst>
      <p:ext uri="{BB962C8B-B14F-4D97-AF65-F5344CB8AC3E}">
        <p14:creationId xmlns:p14="http://schemas.microsoft.com/office/powerpoint/2010/main" val="2104043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14FD7-549C-4663-BD3C-963B87349646}" type="slidenum">
              <a:rPr lang="en-US" smtClean="0"/>
              <a:pPr/>
              <a:t>1</a:t>
            </a:fld>
            <a:endParaRPr lang="en-US"/>
          </a:p>
        </p:txBody>
      </p:sp>
    </p:spTree>
    <p:extLst>
      <p:ext uri="{BB962C8B-B14F-4D97-AF65-F5344CB8AC3E}">
        <p14:creationId xmlns:p14="http://schemas.microsoft.com/office/powerpoint/2010/main" val="2999376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514FD7-549C-4663-BD3C-963B87349646}" type="slidenum">
              <a:rPr lang="en-US" smtClean="0"/>
              <a:pPr/>
              <a:t>11</a:t>
            </a:fld>
            <a:endParaRPr lang="en-US"/>
          </a:p>
        </p:txBody>
      </p:sp>
    </p:spTree>
    <p:extLst>
      <p:ext uri="{BB962C8B-B14F-4D97-AF65-F5344CB8AC3E}">
        <p14:creationId xmlns:p14="http://schemas.microsoft.com/office/powerpoint/2010/main" val="12319664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rgbClr val="00339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8F87FF-4188-4B0C-BF9B-376AC5A95A05}"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1676400" cy="365125"/>
          </a:xfrm>
        </p:spPr>
        <p:txBody>
          <a:bodyPr/>
          <a:lstStyle/>
          <a:p>
            <a:fld id="{CC7F1BE8-C046-4961-8E29-6952A8DB125A}" type="slidenum">
              <a:rPr lang="en-US" smtClean="0"/>
              <a:pPr/>
              <a:t>‹#›</a:t>
            </a:fld>
            <a:endParaRPr lang="en-US" dirty="0"/>
          </a:p>
        </p:txBody>
      </p:sp>
      <p:pic>
        <p:nvPicPr>
          <p:cNvPr id="10" name="Picture 9" descr="cipe website header.png"/>
          <p:cNvPicPr>
            <a:picLocks noChangeAspect="1"/>
          </p:cNvPicPr>
          <p:nvPr userDrawn="1"/>
        </p:nvPicPr>
        <p:blipFill>
          <a:blip r:embed="rId2" cstate="print"/>
          <a:stretch>
            <a:fillRect/>
          </a:stretch>
        </p:blipFill>
        <p:spPr>
          <a:xfrm>
            <a:off x="0" y="304800"/>
            <a:ext cx="8915400" cy="1766416"/>
          </a:xfrm>
          <a:prstGeom prst="rect">
            <a:avLst/>
          </a:prstGeom>
        </p:spPr>
      </p:pic>
      <p:sp>
        <p:nvSpPr>
          <p:cNvPr id="11" name="Rectangle 10"/>
          <p:cNvSpPr/>
          <p:nvPr userDrawn="1"/>
        </p:nvSpPr>
        <p:spPr>
          <a:xfrm>
            <a:off x="8915400" y="990600"/>
            <a:ext cx="228600" cy="9144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8F87FF-4188-4B0C-BF9B-376AC5A95A05}"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F87FF-4188-4B0C-BF9B-376AC5A95A05}"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8F87FF-4188-4B0C-BF9B-376AC5A95A05}"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8F87FF-4188-4B0C-BF9B-376AC5A95A05}" type="datetimeFigureOut">
              <a:rPr lang="en-US" smtClean="0"/>
              <a:pPr/>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8F87FF-4188-4B0C-BF9B-376AC5A95A05}"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F87FF-4188-4B0C-BF9B-376AC5A95A05}" type="datetimeFigureOut">
              <a:rPr lang="en-US" smtClean="0"/>
              <a:pPr/>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15200" cy="762000"/>
          </a:xfrm>
        </p:spPr>
        <p:txBody>
          <a:bodyPr anchor="b">
            <a:normAutofit/>
          </a:bodyPr>
          <a:lstStyle>
            <a:lvl1pPr algn="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F87FF-4188-4B0C-BF9B-376AC5A95A05}"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6934200" cy="7953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676399"/>
            <a:ext cx="5486400" cy="305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52600" y="51054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F87FF-4188-4B0C-BF9B-376AC5A95A05}"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F1BE8-C046-4961-8E29-6952A8DB12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F87FF-4188-4B0C-BF9B-376AC5A95A05}" type="datetimeFigureOut">
              <a:rPr lang="en-US" smtClean="0"/>
              <a:pPr/>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F1BE8-C046-4961-8E29-6952A8DB125A}" type="slidenum">
              <a:rPr lang="en-US" smtClean="0"/>
              <a:pPr/>
              <a:t>‹#›</a:t>
            </a:fld>
            <a:endParaRPr lang="en-US"/>
          </a:p>
        </p:txBody>
      </p:sp>
      <p:pic>
        <p:nvPicPr>
          <p:cNvPr id="9" name="Picture 8" descr="cipe logo.png"/>
          <p:cNvPicPr>
            <a:picLocks noChangeAspect="1"/>
          </p:cNvPicPr>
          <p:nvPr/>
        </p:nvPicPr>
        <p:blipFill>
          <a:blip r:embed="rId11" cstate="print"/>
          <a:stretch>
            <a:fillRect/>
          </a:stretch>
        </p:blipFill>
        <p:spPr>
          <a:xfrm>
            <a:off x="304800" y="304800"/>
            <a:ext cx="831274" cy="762000"/>
          </a:xfrm>
          <a:prstGeom prst="rect">
            <a:avLst/>
          </a:prstGeom>
        </p:spPr>
      </p:pic>
      <p:sp>
        <p:nvSpPr>
          <p:cNvPr id="10" name="Rectangle 9"/>
          <p:cNvSpPr/>
          <p:nvPr/>
        </p:nvSpPr>
        <p:spPr>
          <a:xfrm>
            <a:off x="0" y="1295400"/>
            <a:ext cx="9144000" cy="76200"/>
          </a:xfrm>
          <a:prstGeom prst="rect">
            <a:avLst/>
          </a:prstGeom>
          <a:solidFill>
            <a:srgbClr val="00539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n>
                <a:noFill/>
              </a:l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r" defTabSz="914400" rtl="0" eaLnBrk="1" latinLnBrk="0" hangingPunct="1">
        <a:spcBef>
          <a:spcPct val="0"/>
        </a:spcBef>
        <a:buNone/>
        <a:defRPr sz="3600" kern="1200">
          <a:solidFill>
            <a:srgbClr val="00539B"/>
          </a:solidFill>
          <a:latin typeface="Franklin Gothic Demi Cond" pitchFamily="34" charset="0"/>
          <a:ea typeface="FangSong" pitchFamily="49" charset="-122"/>
          <a:cs typeface="+mj-cs"/>
        </a:defRPr>
      </a:lvl1pPr>
    </p:titleStyle>
    <p:bodyStyle>
      <a:lvl1pPr marL="342900" indent="-342900" algn="l" defTabSz="914400" rtl="0" eaLnBrk="1" latinLnBrk="0" hangingPunct="1">
        <a:spcBef>
          <a:spcPct val="20000"/>
        </a:spcBef>
        <a:spcAft>
          <a:spcPts val="600"/>
        </a:spcAft>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spcAft>
          <a:spcPts val="600"/>
        </a:spcAft>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spcAft>
          <a:spcPts val="600"/>
        </a:spcAft>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44775"/>
            <a:ext cx="7772400" cy="1470025"/>
          </a:xfrm>
        </p:spPr>
        <p:txBody>
          <a:bodyPr>
            <a:normAutofit fontScale="90000"/>
          </a:bodyPr>
          <a:lstStyle/>
          <a:p>
            <a:r>
              <a:rPr lang="en-US" altLang="en-US" sz="4000" b="1" dirty="0"/>
              <a:t>CORPORATE GOVERNANCE IN EMERGING MARKETS </a:t>
            </a:r>
            <a:r>
              <a:rPr lang="en-US" altLang="en-US" dirty="0"/>
              <a:t/>
            </a:r>
            <a:br>
              <a:rPr lang="en-US" altLang="en-US" dirty="0"/>
            </a:br>
            <a:r>
              <a:rPr lang="en-US" altLang="en-US" dirty="0"/>
              <a:t/>
            </a:r>
            <a:br>
              <a:rPr lang="en-US" altLang="en-US" dirty="0"/>
            </a:br>
            <a:r>
              <a:rPr lang="en-US" altLang="en-US" dirty="0"/>
              <a:t> </a:t>
            </a:r>
            <a:r>
              <a:rPr lang="en-US" altLang="en-US" sz="4000" b="1" dirty="0">
                <a:solidFill>
                  <a:schemeClr val="tx1"/>
                </a:solidFill>
              </a:rPr>
              <a:t>Dr. Jesus </a:t>
            </a:r>
            <a:r>
              <a:rPr lang="en-US" altLang="en-US" sz="4000" b="1" dirty="0" err="1">
                <a:solidFill>
                  <a:schemeClr val="tx1"/>
                </a:solidFill>
              </a:rPr>
              <a:t>Estanislao</a:t>
            </a:r>
            <a:r>
              <a:rPr lang="en-US" altLang="en-US" sz="4000" b="1" dirty="0">
                <a:solidFill>
                  <a:schemeClr val="tx1"/>
                </a:solidFill>
              </a:rPr>
              <a:t/>
            </a:r>
            <a:br>
              <a:rPr lang="en-US" altLang="en-US" sz="4000" b="1" dirty="0">
                <a:solidFill>
                  <a:schemeClr val="tx1"/>
                </a:solidFill>
              </a:rPr>
            </a:br>
            <a:r>
              <a:rPr lang="en-US" altLang="en-US" sz="4000" b="1" dirty="0">
                <a:solidFill>
                  <a:schemeClr val="tx1"/>
                </a:solidFill>
              </a:rPr>
              <a:t/>
            </a:r>
            <a:br>
              <a:rPr lang="en-US" altLang="en-US" sz="4000" b="1" dirty="0">
                <a:solidFill>
                  <a:schemeClr val="tx1"/>
                </a:solidFill>
              </a:rPr>
            </a:br>
            <a:r>
              <a:rPr lang="en-US" altLang="en-US" sz="4000" b="1" dirty="0">
                <a:solidFill>
                  <a:schemeClr val="tx1"/>
                </a:solidFill>
              </a:rPr>
              <a:t> </a:t>
            </a:r>
            <a:r>
              <a:rPr lang="en-US" altLang="en-US" dirty="0"/>
              <a:t>Former Finance Minister of the Philippines, Director of Institute for Solidarity in Asia, Chairman of the Institute of Corporate Directors in the Philippines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Corporate </a:t>
            </a:r>
            <a:r>
              <a:rPr lang="en-US" dirty="0" smtClean="0"/>
              <a:t>governance</a:t>
            </a:r>
            <a:br>
              <a:rPr lang="en-US" dirty="0" smtClean="0"/>
            </a:br>
            <a:r>
              <a:rPr lang="en-US" dirty="0" smtClean="0"/>
              <a:t> </a:t>
            </a:r>
            <a:r>
              <a:rPr lang="en-US" dirty="0"/>
              <a:t>in emerging markets</a:t>
            </a:r>
          </a:p>
        </p:txBody>
      </p:sp>
      <p:sp>
        <p:nvSpPr>
          <p:cNvPr id="3" name="Content Placeholder 2"/>
          <p:cNvSpPr>
            <a:spLocks noGrp="1"/>
          </p:cNvSpPr>
          <p:nvPr>
            <p:ph idx="1"/>
          </p:nvPr>
        </p:nvSpPr>
        <p:spPr/>
        <p:txBody>
          <a:bodyPr>
            <a:normAutofit fontScale="92500"/>
          </a:bodyPr>
          <a:lstStyle/>
          <a:p>
            <a:pPr>
              <a:defRPr/>
            </a:pPr>
            <a:r>
              <a:rPr lang="en-US" sz="2800" dirty="0"/>
              <a:t>Example: the Philippines are done with the first phase of awareness building, checklists, and basic compliance</a:t>
            </a:r>
          </a:p>
          <a:p>
            <a:pPr>
              <a:defRPr/>
            </a:pPr>
            <a:r>
              <a:rPr lang="en-US" sz="2800" dirty="0"/>
              <a:t>The country is now in the second phase of utilizing corporate governance as a tool to improve business performance</a:t>
            </a:r>
          </a:p>
          <a:p>
            <a:pPr lvl="1">
              <a:defRPr/>
            </a:pPr>
            <a:r>
              <a:rPr lang="en-US" sz="2400" dirty="0"/>
              <a:t>The need to increase the number of model companies</a:t>
            </a:r>
          </a:p>
          <a:p>
            <a:pPr lvl="1">
              <a:defRPr/>
            </a:pPr>
            <a:r>
              <a:rPr lang="en-US" sz="2400" dirty="0"/>
              <a:t>The need to recognize universality of corporate governance principles</a:t>
            </a:r>
          </a:p>
          <a:p>
            <a:pPr lvl="1">
              <a:defRPr/>
            </a:pPr>
            <a:r>
              <a:rPr lang="en-US" sz="2400" dirty="0"/>
              <a:t>The need to incorporate lessons learned from other countries and share the best practices</a:t>
            </a:r>
          </a:p>
          <a:p>
            <a:endParaRPr lang="en-US" dirty="0"/>
          </a:p>
        </p:txBody>
      </p:sp>
    </p:spTree>
    <p:extLst>
      <p:ext uri="{BB962C8B-B14F-4D97-AF65-F5344CB8AC3E}">
        <p14:creationId xmlns:p14="http://schemas.microsoft.com/office/powerpoint/2010/main" val="145362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a:t>
            </a:r>
            <a:endParaRPr lang="en-US" dirty="0"/>
          </a:p>
        </p:txBody>
      </p:sp>
      <p:pic>
        <p:nvPicPr>
          <p:cNvPr id="4" name="Picture 3" descr="CIPE-pms287-transparent.png"/>
          <p:cNvPicPr>
            <a:picLocks noChangeAspect="1"/>
          </p:cNvPicPr>
          <p:nvPr/>
        </p:nvPicPr>
        <p:blipFill>
          <a:blip r:embed="rId3" cstate="print"/>
          <a:stretch>
            <a:fillRect/>
          </a:stretch>
        </p:blipFill>
        <p:spPr>
          <a:xfrm>
            <a:off x="3505200" y="2362200"/>
            <a:ext cx="2466975" cy="226365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dangers of weak corporate </a:t>
            </a:r>
            <a:r>
              <a:rPr lang="en-US" dirty="0" smtClean="0"/>
              <a:t/>
            </a:r>
            <a:br>
              <a:rPr lang="en-US" dirty="0" smtClean="0"/>
            </a:br>
            <a:r>
              <a:rPr lang="en-US" dirty="0" smtClean="0"/>
              <a:t>governance </a:t>
            </a:r>
            <a:endParaRPr lang="en-US" dirty="0"/>
          </a:p>
        </p:txBody>
      </p:sp>
      <p:sp>
        <p:nvSpPr>
          <p:cNvPr id="3" name="Content Placeholder 2"/>
          <p:cNvSpPr>
            <a:spLocks noGrp="1"/>
          </p:cNvSpPr>
          <p:nvPr>
            <p:ph idx="1"/>
          </p:nvPr>
        </p:nvSpPr>
        <p:spPr/>
        <p:txBody>
          <a:bodyPr/>
          <a:lstStyle/>
          <a:p>
            <a:r>
              <a:rPr lang="en-US" altLang="en-US" sz="2800" dirty="0"/>
              <a:t>Corporate governance became a highly salient topic after the 1997 East Asian financial crisis</a:t>
            </a:r>
          </a:p>
          <a:p>
            <a:r>
              <a:rPr lang="en-US" altLang="en-US" sz="2800" dirty="0"/>
              <a:t>The crisis revealed weakness of corporate governance and financial institutions in emerging markets</a:t>
            </a:r>
          </a:p>
          <a:p>
            <a:r>
              <a:rPr lang="en-US" altLang="en-US" sz="2800" dirty="0"/>
              <a:t>The crisis showed that East Asia had to rise up to the corporate governance challenge </a:t>
            </a:r>
          </a:p>
          <a:p>
            <a:pPr lvl="1"/>
            <a:r>
              <a:rPr lang="en-US" altLang="en-US" sz="2400" dirty="0"/>
              <a:t>The need to introduce practices more in line with the </a:t>
            </a:r>
            <a:r>
              <a:rPr lang="en-US" altLang="en-US" sz="2400" i="1" dirty="0"/>
              <a:t>OECD Global Principles of Corporate Governance</a:t>
            </a:r>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Improving corporate </a:t>
            </a:r>
            <a:r>
              <a:rPr lang="en-US" dirty="0" smtClean="0"/>
              <a:t>governance</a:t>
            </a:r>
            <a:br>
              <a:rPr lang="en-US" dirty="0" smtClean="0"/>
            </a:br>
            <a:r>
              <a:rPr lang="en-US" dirty="0" smtClean="0"/>
              <a:t> </a:t>
            </a:r>
            <a:r>
              <a:rPr lang="en-US" dirty="0"/>
              <a:t>in East Asia</a:t>
            </a:r>
            <a:endParaRPr lang="en-US" dirty="0"/>
          </a:p>
        </p:txBody>
      </p:sp>
      <p:sp>
        <p:nvSpPr>
          <p:cNvPr id="3" name="Content Placeholder 2"/>
          <p:cNvSpPr>
            <a:spLocks noGrp="1"/>
          </p:cNvSpPr>
          <p:nvPr>
            <p:ph idx="1"/>
          </p:nvPr>
        </p:nvSpPr>
        <p:spPr>
          <a:xfrm>
            <a:off x="457200" y="1600201"/>
            <a:ext cx="8229600" cy="1676400"/>
          </a:xfrm>
        </p:spPr>
        <p:txBody>
          <a:bodyPr/>
          <a:lstStyle/>
          <a:p>
            <a:r>
              <a:rPr lang="en-US" altLang="en-US" dirty="0"/>
              <a:t>Although the corporate governance principles were formulated in the West, their applicability is universal</a:t>
            </a:r>
          </a:p>
          <a:p>
            <a:endParaRPr lang="en-US" altLang="en-US" dirty="0"/>
          </a:p>
        </p:txBody>
      </p:sp>
      <p:sp>
        <p:nvSpPr>
          <p:cNvPr id="4" name="Text Box 7"/>
          <p:cNvSpPr txBox="1">
            <a:spLocks noChangeArrowheads="1"/>
          </p:cNvSpPr>
          <p:nvPr/>
        </p:nvSpPr>
        <p:spPr bwMode="auto">
          <a:xfrm>
            <a:off x="762000" y="3260725"/>
            <a:ext cx="7696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en-US" sz="2000" b="1" dirty="0">
                <a:solidFill>
                  <a:srgbClr val="FFC000"/>
                </a:solidFill>
              </a:rPr>
              <a:t>“</a:t>
            </a:r>
            <a:r>
              <a:rPr lang="en-US" altLang="en-US" sz="2000" b="1" dirty="0">
                <a:solidFill>
                  <a:srgbClr val="FFC000"/>
                </a:solidFill>
                <a:latin typeface="Arial" panose="020B0604020202020204" pitchFamily="34" charset="0"/>
              </a:rPr>
              <a:t>This is what corporate governance imposes on all of us, the duty of being transparent, the duty of being socially responsible, the duty of being fair, and the duty of being accountable, not only to shareholders that invest their money in a corporation, but also to the society taken as a whole. Whether those duties apply only to the United States or Europe and not to China or the Philippines certainly should not be a matter for debate.</a:t>
            </a:r>
            <a:r>
              <a:rPr lang="en-US" altLang="en-US" sz="2000" b="1" dirty="0">
                <a:solidFill>
                  <a:srgbClr val="FFC000"/>
                </a:solidFill>
              </a:rPr>
              <a:t>”</a:t>
            </a:r>
            <a:endParaRPr lang="en-US" altLang="en-US" sz="2000" b="1" dirty="0">
              <a:solidFill>
                <a:srgbClr val="FFC000"/>
              </a:solidFill>
              <a:latin typeface="Arial" panose="020B0604020202020204" pitchFamily="34" charset="0"/>
            </a:endParaRPr>
          </a:p>
          <a:p>
            <a:pPr algn="ctr" eaLnBrk="1" hangingPunct="1"/>
            <a:endParaRPr lang="en-US" altLang="en-US" sz="2000" b="1" dirty="0">
              <a:solidFill>
                <a:srgbClr val="FFC000"/>
              </a:solidFill>
              <a:latin typeface="Arial" panose="020B0604020202020204" pitchFamily="34" charset="0"/>
            </a:endParaRPr>
          </a:p>
          <a:p>
            <a:pPr algn="ctr" eaLnBrk="1" hangingPunct="1"/>
            <a:r>
              <a:rPr lang="en-US" altLang="en-US" sz="2000" b="1" dirty="0">
                <a:solidFill>
                  <a:srgbClr val="FFC000"/>
                </a:solidFill>
                <a:latin typeface="Arial" panose="020B0604020202020204" pitchFamily="34" charset="0"/>
              </a:rPr>
              <a:t>		- </a:t>
            </a:r>
            <a:r>
              <a:rPr lang="en-US" altLang="en-US" sz="2000" b="1" i="1" dirty="0">
                <a:solidFill>
                  <a:srgbClr val="FFC000"/>
                </a:solidFill>
                <a:latin typeface="Arial" panose="020B0604020202020204" pitchFamily="34" charset="0"/>
              </a:rPr>
              <a:t>Dr. Jesus </a:t>
            </a:r>
            <a:r>
              <a:rPr lang="en-US" altLang="en-US" sz="2000" b="1" i="1" dirty="0" err="1">
                <a:solidFill>
                  <a:srgbClr val="FFC000"/>
                </a:solidFill>
                <a:latin typeface="Arial" panose="020B0604020202020204" pitchFamily="34" charset="0"/>
              </a:rPr>
              <a:t>Estanislao</a:t>
            </a:r>
            <a:endParaRPr lang="en-US" altLang="en-US" sz="2000" b="1" i="1" dirty="0">
              <a:solidFill>
                <a:srgbClr val="FFC000"/>
              </a:solidFill>
              <a:latin typeface="Arial" panose="020B0604020202020204" pitchFamily="34" charset="0"/>
            </a:endParaRPr>
          </a:p>
        </p:txBody>
      </p:sp>
    </p:spTree>
    <p:extLst>
      <p:ext uri="{BB962C8B-B14F-4D97-AF65-F5344CB8AC3E}">
        <p14:creationId xmlns:p14="http://schemas.microsoft.com/office/powerpoint/2010/main" val="4000693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Raising awareness and strengthening accountability</a:t>
            </a:r>
            <a:endParaRPr lang="en-US" dirty="0"/>
          </a:p>
        </p:txBody>
      </p:sp>
      <p:sp>
        <p:nvSpPr>
          <p:cNvPr id="3" name="Content Placeholder 2"/>
          <p:cNvSpPr>
            <a:spLocks noGrp="1"/>
          </p:cNvSpPr>
          <p:nvPr>
            <p:ph idx="1"/>
          </p:nvPr>
        </p:nvSpPr>
        <p:spPr/>
        <p:txBody>
          <a:bodyPr>
            <a:normAutofit lnSpcReduction="10000"/>
          </a:bodyPr>
          <a:lstStyle/>
          <a:p>
            <a:pPr>
              <a:defRPr/>
            </a:pPr>
            <a:r>
              <a:rPr lang="en-US" sz="2800" dirty="0"/>
              <a:t>Corporations need to know the principles of corporate governance</a:t>
            </a:r>
          </a:p>
          <a:p>
            <a:pPr lvl="1">
              <a:defRPr/>
            </a:pPr>
            <a:r>
              <a:rPr lang="en-US" sz="2400" dirty="0"/>
              <a:t>Compulsory training program for corporate directors </a:t>
            </a:r>
          </a:p>
          <a:p>
            <a:pPr>
              <a:defRPr/>
            </a:pPr>
            <a:r>
              <a:rPr lang="en-US" sz="2800" dirty="0"/>
              <a:t>Boards of directors need to be made more accountable for the quality of governance</a:t>
            </a:r>
          </a:p>
          <a:p>
            <a:pPr lvl="1">
              <a:defRPr/>
            </a:pPr>
            <a:r>
              <a:rPr lang="en-US" sz="2400" dirty="0"/>
              <a:t>The board responsible for the company strategy and its implementation </a:t>
            </a:r>
          </a:p>
          <a:p>
            <a:pPr lvl="1">
              <a:defRPr/>
            </a:pPr>
            <a:r>
              <a:rPr lang="en-US" sz="2400" dirty="0"/>
              <a:t>Competent audit committee and corporate governance committee on every board</a:t>
            </a:r>
          </a:p>
          <a:p>
            <a:pPr lvl="1">
              <a:defRPr/>
            </a:pPr>
            <a:r>
              <a:rPr lang="en-US" sz="2400" dirty="0"/>
              <a:t>Rules on remuneration of directors and CEOs </a:t>
            </a:r>
          </a:p>
        </p:txBody>
      </p:sp>
    </p:spTree>
    <p:extLst>
      <p:ext uri="{BB962C8B-B14F-4D97-AF65-F5344CB8AC3E}">
        <p14:creationId xmlns:p14="http://schemas.microsoft.com/office/powerpoint/2010/main" val="3110504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Tools for implementing </a:t>
            </a:r>
            <a:r>
              <a:rPr lang="en-US" dirty="0" smtClean="0"/>
              <a:t/>
            </a:r>
            <a:br>
              <a:rPr lang="en-US" dirty="0" smtClean="0"/>
            </a:br>
            <a:r>
              <a:rPr lang="en-US" dirty="0" smtClean="0"/>
              <a:t>good </a:t>
            </a:r>
            <a:r>
              <a:rPr lang="en-US" dirty="0"/>
              <a:t>corporate governance</a:t>
            </a:r>
            <a:endParaRPr lang="en-US" dirty="0"/>
          </a:p>
        </p:txBody>
      </p:sp>
      <p:sp>
        <p:nvSpPr>
          <p:cNvPr id="3" name="Content Placeholder 2"/>
          <p:cNvSpPr>
            <a:spLocks noGrp="1"/>
          </p:cNvSpPr>
          <p:nvPr>
            <p:ph idx="1"/>
          </p:nvPr>
        </p:nvSpPr>
        <p:spPr/>
        <p:txBody>
          <a:bodyPr>
            <a:normAutofit lnSpcReduction="10000"/>
          </a:bodyPr>
          <a:lstStyle/>
          <a:p>
            <a:pPr>
              <a:defRPr/>
            </a:pPr>
            <a:r>
              <a:rPr lang="en-US" dirty="0"/>
              <a:t>The Institute of Corporate Directors introduced corporate governance checklist of what every board needs to do</a:t>
            </a:r>
          </a:p>
          <a:p>
            <a:pPr lvl="1">
              <a:defRPr/>
            </a:pPr>
            <a:r>
              <a:rPr lang="en-US" dirty="0"/>
              <a:t>e.g., have audit and risk management committees</a:t>
            </a:r>
          </a:p>
          <a:p>
            <a:pPr>
              <a:defRPr/>
            </a:pPr>
            <a:r>
              <a:rPr lang="en-US" dirty="0"/>
              <a:t>A scorecard was also established to track and evaluate the progress of companies</a:t>
            </a:r>
          </a:p>
          <a:p>
            <a:pPr lvl="1">
              <a:defRPr/>
            </a:pPr>
            <a:r>
              <a:rPr lang="en-US" dirty="0"/>
              <a:t>Many corporations have initial </a:t>
            </a:r>
            <a:r>
              <a:rPr lang="en-US" dirty="0" smtClean="0"/>
              <a:t>low scores</a:t>
            </a:r>
            <a:r>
              <a:rPr lang="en-US" dirty="0"/>
              <a:t>, but they show </a:t>
            </a:r>
            <a:r>
              <a:rPr lang="en-US" dirty="0" smtClean="0"/>
              <a:t>dramatic improvements </a:t>
            </a:r>
            <a:r>
              <a:rPr lang="en-US" dirty="0"/>
              <a:t>in the third year</a:t>
            </a:r>
          </a:p>
        </p:txBody>
      </p:sp>
      <p:pic>
        <p:nvPicPr>
          <p:cNvPr id="4" name="Picture 7" descr="MCj008862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089525"/>
            <a:ext cx="1566863"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3292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Improving performance</a:t>
            </a:r>
            <a:endParaRPr lang="en-US" dirty="0"/>
          </a:p>
        </p:txBody>
      </p:sp>
      <p:sp>
        <p:nvSpPr>
          <p:cNvPr id="3" name="Content Placeholder 2"/>
          <p:cNvSpPr>
            <a:spLocks noGrp="1"/>
          </p:cNvSpPr>
          <p:nvPr>
            <p:ph idx="1"/>
          </p:nvPr>
        </p:nvSpPr>
        <p:spPr>
          <a:xfrm>
            <a:off x="457200" y="1600201"/>
            <a:ext cx="8229600" cy="3276600"/>
          </a:xfrm>
        </p:spPr>
        <p:txBody>
          <a:bodyPr>
            <a:normAutofit fontScale="92500" lnSpcReduction="10000"/>
          </a:bodyPr>
          <a:lstStyle/>
          <a:p>
            <a:pPr>
              <a:defRPr/>
            </a:pPr>
            <a:r>
              <a:rPr lang="en-US" dirty="0"/>
              <a:t>Corporate governance is about delivering results, not just box-checking</a:t>
            </a:r>
          </a:p>
          <a:p>
            <a:pPr lvl="1">
              <a:defRPr/>
            </a:pPr>
            <a:r>
              <a:rPr lang="en-US" dirty="0"/>
              <a:t>Results not only for shareholders but also society, community, and the economy</a:t>
            </a:r>
          </a:p>
          <a:p>
            <a:pPr>
              <a:defRPr/>
            </a:pPr>
            <a:r>
              <a:rPr lang="en-US" dirty="0"/>
              <a:t>Checklists and scorecards are not enough</a:t>
            </a:r>
          </a:p>
          <a:p>
            <a:pPr lvl="1">
              <a:defRPr/>
            </a:pPr>
            <a:r>
              <a:rPr lang="en-US" dirty="0"/>
              <a:t>Companies must use corporate governance as a way of improving their performance</a:t>
            </a:r>
          </a:p>
        </p:txBody>
      </p:sp>
      <p:sp>
        <p:nvSpPr>
          <p:cNvPr id="4" name="Text Box 4"/>
          <p:cNvSpPr txBox="1">
            <a:spLocks noChangeArrowheads="1"/>
          </p:cNvSpPr>
          <p:nvPr/>
        </p:nvSpPr>
        <p:spPr bwMode="auto">
          <a:xfrm>
            <a:off x="914400" y="4876800"/>
            <a:ext cx="7086600" cy="1590675"/>
          </a:xfrm>
          <a:prstGeom prst="rect">
            <a:avLst/>
          </a:prstGeom>
          <a:noFill/>
          <a:ln w="38100">
            <a:solidFill>
              <a:srgbClr val="FFC000"/>
            </a:solidFill>
            <a:miter lim="800000"/>
            <a:headEnd/>
            <a:tailEnd/>
          </a:ln>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pPr>
            <a:r>
              <a:rPr lang="en-US" altLang="en-US" sz="2400" dirty="0">
                <a:solidFill>
                  <a:srgbClr val="FFC000"/>
                </a:solidFill>
                <a:latin typeface="Arial" panose="020B0604020202020204" pitchFamily="34" charset="0"/>
              </a:rPr>
              <a:t>Corporate governance principles should be translated into substance and used to maximize company’s long-term value not only for the shareholders but also all stakeholders. </a:t>
            </a:r>
            <a:endParaRPr lang="en-US" altLang="en-US" dirty="0">
              <a:solidFill>
                <a:srgbClr val="FFC000"/>
              </a:solidFill>
              <a:effectLst>
                <a:outerShdw blurRad="38100" dist="38100" dir="2700000" algn="tl">
                  <a:srgbClr val="000000"/>
                </a:outerShdw>
              </a:effectLst>
            </a:endParaRPr>
          </a:p>
        </p:txBody>
      </p:sp>
    </p:spTree>
    <p:extLst>
      <p:ext uri="{BB962C8B-B14F-4D97-AF65-F5344CB8AC3E}">
        <p14:creationId xmlns:p14="http://schemas.microsoft.com/office/powerpoint/2010/main" val="4039278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Companies Circle</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a:t>Improving performance requires that companies share the best corporate governance practices</a:t>
            </a:r>
          </a:p>
          <a:p>
            <a:r>
              <a:rPr lang="en-US" altLang="en-US" dirty="0"/>
              <a:t>The Institute of Corporate Directors established the Companies Circle</a:t>
            </a:r>
          </a:p>
          <a:p>
            <a:pPr lvl="1"/>
            <a:r>
              <a:rPr lang="en-US" altLang="en-US" dirty="0"/>
              <a:t>It is a group of companies with high corporate governance </a:t>
            </a:r>
            <a:r>
              <a:rPr lang="en-US" altLang="en-US" dirty="0" smtClean="0"/>
              <a:t>scores</a:t>
            </a:r>
          </a:p>
          <a:p>
            <a:pPr lvl="1"/>
            <a:r>
              <a:rPr lang="en-US" altLang="en-US" dirty="0" smtClean="0"/>
              <a:t>They </a:t>
            </a:r>
            <a:r>
              <a:rPr lang="en-US" altLang="en-US" dirty="0"/>
              <a:t>took strategy formulation and execution very seriously as </a:t>
            </a:r>
            <a:r>
              <a:rPr lang="en-US" altLang="en-US" dirty="0" smtClean="0"/>
              <a:t>major duties </a:t>
            </a:r>
            <a:r>
              <a:rPr lang="en-US" altLang="en-US" dirty="0"/>
              <a:t>of the board </a:t>
            </a:r>
            <a:endParaRPr lang="en-US" altLang="en-US" dirty="0" smtClean="0"/>
          </a:p>
          <a:p>
            <a:pPr lvl="1"/>
            <a:r>
              <a:rPr lang="en-US" altLang="en-US" dirty="0" smtClean="0"/>
              <a:t>They </a:t>
            </a:r>
            <a:r>
              <a:rPr lang="en-US" altLang="en-US" dirty="0"/>
              <a:t>serve as models for other companies</a:t>
            </a:r>
          </a:p>
          <a:p>
            <a:pPr>
              <a:lnSpc>
                <a:spcPct val="90000"/>
              </a:lnSpc>
              <a:buClr>
                <a:schemeClr val="tx1"/>
              </a:buClr>
              <a:buFontTx/>
              <a:buChar char="•"/>
            </a:pPr>
            <a:endParaRPr lang="en-US" altLang="en-US" dirty="0"/>
          </a:p>
          <a:p>
            <a:pPr lvl="1"/>
            <a:endParaRPr lang="en-US" altLang="en-US" dirty="0"/>
          </a:p>
        </p:txBody>
      </p:sp>
      <p:pic>
        <p:nvPicPr>
          <p:cNvPr id="4" name="Picture 4" descr="j014948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99287" y="4876800"/>
            <a:ext cx="214471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4427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to include everyone</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sz="2800" dirty="0"/>
              <a:t>Corporate strategy is not just for the board but for everyone in the company</a:t>
            </a:r>
          </a:p>
          <a:p>
            <a:pPr lvl="1"/>
            <a:r>
              <a:rPr lang="en-US" altLang="en-US" dirty="0"/>
              <a:t>From the CEO, the chairman of the board, down to the last employee</a:t>
            </a:r>
            <a:endParaRPr lang="en-US" altLang="en-US" sz="2400" dirty="0"/>
          </a:p>
          <a:p>
            <a:r>
              <a:rPr lang="en-US" altLang="en-US" sz="2800" dirty="0"/>
              <a:t>The Institute of Corporate Directors helps companies translate their corporate strategy into daily operations</a:t>
            </a:r>
          </a:p>
          <a:p>
            <a:r>
              <a:rPr lang="en-US" altLang="en-US" sz="2800" dirty="0"/>
              <a:t>Four phases of a pathway to improvement</a:t>
            </a:r>
          </a:p>
          <a:p>
            <a:pPr lvl="1"/>
            <a:r>
              <a:rPr lang="en-US" altLang="en-US" sz="2400" dirty="0"/>
              <a:t>Initiation into the pathway</a:t>
            </a:r>
          </a:p>
          <a:p>
            <a:pPr lvl="1"/>
            <a:r>
              <a:rPr lang="en-US" altLang="en-US" sz="2400" dirty="0"/>
              <a:t>Compliance with demands</a:t>
            </a:r>
          </a:p>
          <a:p>
            <a:pPr lvl="1"/>
            <a:r>
              <a:rPr lang="en-US" altLang="en-US" sz="2400" dirty="0"/>
              <a:t>Proficiency with strategy execution</a:t>
            </a:r>
          </a:p>
          <a:p>
            <a:pPr lvl="1"/>
            <a:r>
              <a:rPr lang="en-US" altLang="en-US" sz="2400" dirty="0"/>
              <a:t>Corporate governance institutionalized in culture</a:t>
            </a:r>
            <a:endParaRPr lang="en-US" altLang="en-US" dirty="0"/>
          </a:p>
        </p:txBody>
      </p:sp>
    </p:spTree>
    <p:extLst>
      <p:ext uri="{BB962C8B-B14F-4D97-AF65-F5344CB8AC3E}">
        <p14:creationId xmlns:p14="http://schemas.microsoft.com/office/powerpoint/2010/main" val="362070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governance principles</a:t>
            </a:r>
          </a:p>
        </p:txBody>
      </p:sp>
      <p:sp>
        <p:nvSpPr>
          <p:cNvPr id="3" name="Content Placeholder 2"/>
          <p:cNvSpPr>
            <a:spLocks noGrp="1"/>
          </p:cNvSpPr>
          <p:nvPr>
            <p:ph idx="1"/>
          </p:nvPr>
        </p:nvSpPr>
        <p:spPr/>
        <p:txBody>
          <a:bodyPr>
            <a:normAutofit fontScale="92500" lnSpcReduction="20000"/>
          </a:bodyPr>
          <a:lstStyle/>
          <a:p>
            <a:pPr>
              <a:defRPr/>
            </a:pPr>
            <a:r>
              <a:rPr lang="en-US" dirty="0"/>
              <a:t>The major principles of corporate governance are fairness and responsibility</a:t>
            </a:r>
          </a:p>
          <a:p>
            <a:pPr lvl="1">
              <a:defRPr/>
            </a:pPr>
            <a:r>
              <a:rPr lang="en-US" dirty="0"/>
              <a:t>To both majority and minority shareholders </a:t>
            </a:r>
          </a:p>
          <a:p>
            <a:pPr lvl="1">
              <a:defRPr/>
            </a:pPr>
            <a:r>
              <a:rPr lang="en-US" dirty="0"/>
              <a:t>To all stakeholders: employees, environment, society as a whole, etc.</a:t>
            </a:r>
          </a:p>
          <a:p>
            <a:pPr>
              <a:defRPr/>
            </a:pPr>
            <a:r>
              <a:rPr lang="en-US" dirty="0"/>
              <a:t>Transparency is the necessary element of fairness and responsibility</a:t>
            </a:r>
          </a:p>
          <a:p>
            <a:pPr>
              <a:defRPr/>
            </a:pPr>
            <a:r>
              <a:rPr lang="en-US" dirty="0"/>
              <a:t>Corporate governance makes everyone in  the company accountable for producing the best possible business results</a:t>
            </a:r>
          </a:p>
          <a:p>
            <a:endParaRPr lang="en-US" dirty="0"/>
          </a:p>
        </p:txBody>
      </p:sp>
    </p:spTree>
    <p:extLst>
      <p:ext uri="{BB962C8B-B14F-4D97-AF65-F5344CB8AC3E}">
        <p14:creationId xmlns:p14="http://schemas.microsoft.com/office/powerpoint/2010/main" val="2597545052"/>
      </p:ext>
    </p:extLst>
  </p:cSld>
  <p:clrMapOvr>
    <a:masterClrMapping/>
  </p:clrMapOvr>
</p:sld>
</file>

<file path=ppt/theme/theme1.xml><?xml version="1.0" encoding="utf-8"?>
<a:theme xmlns:a="http://schemas.openxmlformats.org/drawingml/2006/main" name="templateL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templateLight</Template>
  <TotalTime>36</TotalTime>
  <Words>617</Words>
  <Application>Microsoft Office PowerPoint</Application>
  <PresentationFormat>On-screen Show (4:3)</PresentationFormat>
  <Paragraphs>59</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FangSong</vt:lpstr>
      <vt:lpstr>Arial</vt:lpstr>
      <vt:lpstr>Calibri</vt:lpstr>
      <vt:lpstr>Franklin Gothic Demi Cond</vt:lpstr>
      <vt:lpstr>Tahoma</vt:lpstr>
      <vt:lpstr>templateLight</vt:lpstr>
      <vt:lpstr>CORPORATE GOVERNANCE IN EMERGING MARKETS    Dr. Jesus Estanislao   Former Finance Minister of the Philippines, Director of Institute for Solidarity in Asia, Chairman of the Institute of Corporate Directors in the Philippines </vt:lpstr>
      <vt:lpstr>The dangers of weak corporate  governance </vt:lpstr>
      <vt:lpstr>Improving corporate governance  in East Asia</vt:lpstr>
      <vt:lpstr>Raising awareness and strengthening accountability</vt:lpstr>
      <vt:lpstr>Tools for implementing  good corporate governance</vt:lpstr>
      <vt:lpstr>Improving performance</vt:lpstr>
      <vt:lpstr>The Companies Circle</vt:lpstr>
      <vt:lpstr>Strategy to include everyone</vt:lpstr>
      <vt:lpstr>Corporate governance principles</vt:lpstr>
      <vt:lpstr>Corporate governance  in emerging markets</vt:lpstr>
      <vt:lpstr>ENDING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jkindle</dc:creator>
  <cp:lastModifiedBy>Chung Yeobin</cp:lastModifiedBy>
  <cp:revision>3</cp:revision>
  <dcterms:created xsi:type="dcterms:W3CDTF">2013-01-09T19:21:31Z</dcterms:created>
  <dcterms:modified xsi:type="dcterms:W3CDTF">2014-09-09T20:29:13Z</dcterms:modified>
</cp:coreProperties>
</file>